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7" d="100"/>
          <a:sy n="97" d="100"/>
        </p:scale>
        <p:origin x="192" y="306"/>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851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1: SESSION 4 TITLE</a:t>
            </a:r>
          </a:p>
          <a:p>
            <a:r>
              <a:t>Display on arrival. Have JCQ guidance document ready. Test AI access. Prepare student work examples (anonymized).</a:t>
            </a:r>
          </a:p>
          <a:p>
            <a:endParaRPr/>
          </a:p>
          <a:p>
            <a:r>
              <a:t>WELCOME: "Session 4 tackles one of the trickiest areas: assessment and academic integrity in the AI age."</a:t>
            </a:r>
          </a:p>
          <a:p>
            <a:endParaRPr/>
          </a:p>
          <a:p>
            <a:r>
              <a:t>RECAP: "Sessions 1-3 covered: what AI is, legal/ethical use, creating resources. Today: how AI affects assessment and what to do about student misuse."</a:t>
            </a:r>
          </a:p>
          <a:p>
            <a:endParaRPr/>
          </a:p>
          <a:p>
            <a:r>
              <a:t>TIMING: Pre-session</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10: DEBRIEF</a:t>
            </a:r>
          </a:p>
          <a:p>
            <a:endParaRPr/>
          </a:p>
          <a:p>
            <a:r>
              <a:t>CALL TIME: "Let's come together."</a:t>
            </a:r>
          </a:p>
          <a:p>
            <a:endParaRPr/>
          </a:p>
          <a:p>
            <a:r>
              <a:t>ASK QUESTIONS ONE BY ONE:</a:t>
            </a:r>
          </a:p>
          <a:p>
            <a:endParaRPr/>
          </a:p>
          <a:p>
            <a:r>
              <a:t>QUESTION 1 - WHAT YOU ADDED:</a:t>
            </a:r>
          </a:p>
          <a:p>
            <a:r>
              <a:t>"What did you add that AI couldn't possibly know?"</a:t>
            </a:r>
          </a:p>
          <a:p>
            <a:r>
              <a:t>Take 3-4 examples:</a:t>
            </a:r>
          </a:p>
          <a:p>
            <a:r>
              <a:t>• "I added that the student had been absent"</a:t>
            </a:r>
          </a:p>
          <a:p>
            <a:r>
              <a:t>• "I connected to our classroom experiment"</a:t>
            </a:r>
          </a:p>
          <a:p>
            <a:r>
              <a:t>• "I adjusted tone because student lacks confidence"</a:t>
            </a:r>
          </a:p>
          <a:p>
            <a:r>
              <a:t>• "I added specific next steps from our scheme of work"</a:t>
            </a:r>
          </a:p>
          <a:p>
            <a:endParaRPr/>
          </a:p>
          <a:p>
            <a:r>
              <a:t>Validate: "That's exactly the human layer that makes this work."</a:t>
            </a:r>
          </a:p>
          <a:p>
            <a:endParaRPr/>
          </a:p>
          <a:p>
            <a:r>
              <a:t>QUESTION 2 - TONE/APPROACH:</a:t>
            </a:r>
          </a:p>
          <a:p>
            <a:r>
              <a:t>"How did you personalize the tone?"</a:t>
            </a:r>
          </a:p>
          <a:p>
            <a:r>
              <a:t>• "Made it more encouraging"</a:t>
            </a:r>
          </a:p>
          <a:p>
            <a:r>
              <a:t>• "Made it less formal"</a:t>
            </a:r>
          </a:p>
          <a:p>
            <a:r>
              <a:t>• "Added warmth"</a:t>
            </a:r>
          </a:p>
          <a:p>
            <a:r>
              <a:t>• "Connected personally"</a:t>
            </a:r>
          </a:p>
          <a:p>
            <a:endParaRPr/>
          </a:p>
          <a:p>
            <a:r>
              <a:t>QUESTION 3 - THE DIFFERENCE:</a:t>
            </a:r>
          </a:p>
          <a:p>
            <a:r>
              <a:t>"What's the difference between AI draft and your final version?"</a:t>
            </a:r>
          </a:p>
          <a:p>
            <a:r>
              <a:t>Should be significant. If someone says "not much", ask: "Did you really add student context? Did you connect to your teaching?"</a:t>
            </a:r>
          </a:p>
          <a:p>
            <a:endParaRPr/>
          </a:p>
          <a:p>
            <a:r>
              <a:t>QUESTION 4 - TIME:</a:t>
            </a:r>
          </a:p>
          <a:p>
            <a:r>
              <a:t>"Who saved time? How much?"</a:t>
            </a:r>
          </a:p>
          <a:p>
            <a:r>
              <a:t>Should be 40-50% time saving.</a:t>
            </a:r>
          </a:p>
          <a:p>
            <a:endParaRPr/>
          </a:p>
          <a:p>
            <a:r>
              <a:t>INVITE EXAMPLE:</a:t>
            </a:r>
          </a:p>
          <a:p>
            <a:r>
              <a:t>"Would someone share their before/after feedback?"</a:t>
            </a:r>
          </a:p>
          <a:p>
            <a:endParaRPr/>
          </a:p>
          <a:p>
            <a:r>
              <a:t>EMPHASIZE:</a:t>
            </a:r>
          </a:p>
          <a:p>
            <a:r>
              <a:t>"Notice: AI gave you the structure and basic coverage. You added the expertise, the relationship, the pedagogy."</a:t>
            </a:r>
          </a:p>
          <a:p>
            <a:endParaRPr/>
          </a:p>
          <a:p>
            <a:r>
              <a:t>"That's the model: AI assists, humans decide and personalize."</a:t>
            </a:r>
          </a:p>
          <a:p>
            <a:endParaRPr/>
          </a:p>
          <a:p>
            <a:r>
              <a:t>"Without your layer, the feedback would be generic and potentially harmful. With your layer, it's quality feedback delivered faster."</a:t>
            </a:r>
          </a:p>
          <a:p>
            <a:endParaRPr/>
          </a:p>
          <a:p>
            <a:r>
              <a:t>TIMING: 5 minutes</a:t>
            </a:r>
          </a:p>
          <a:p>
            <a:r>
              <a:t>CHECKPOINT: Finish by 51 minutes</a:t>
            </a:r>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11: KEY TAKEAWAYS &amp; NEXT SESSION</a:t>
            </a:r>
          </a:p>
          <a:p>
            <a:endParaRPr/>
          </a:p>
          <a:p>
            <a:r>
              <a:t>RECAP ESSENTIALS:</a:t>
            </a:r>
          </a:p>
          <a:p>
            <a:r>
              <a:t>Read through key points:</a:t>
            </a:r>
          </a:p>
          <a:p>
            <a:r>
              <a:t>• "JCQ guidance is non-negotiable for exam work"</a:t>
            </a:r>
          </a:p>
          <a:p>
            <a:r>
              <a:t>• "Formative feedback: AI is a tool to help you, not replace you"</a:t>
            </a:r>
          </a:p>
          <a:p>
            <a:r>
              <a:t>• "Summative: be very careful, check rules"</a:t>
            </a:r>
          </a:p>
          <a:p>
            <a:r>
              <a:t>• "Detection tools don't work reliably - don't use them as evidence"</a:t>
            </a:r>
          </a:p>
          <a:p>
            <a:r>
              <a:t>• "Human accountability means YOU are responsible"</a:t>
            </a:r>
          </a:p>
          <a:p>
            <a:r>
              <a:t>• "Update your policies now - don't wait for problems"</a:t>
            </a:r>
          </a:p>
          <a:p>
            <a:endParaRPr/>
          </a:p>
          <a:p>
            <a:r>
              <a:t>THE FORMULA:</a:t>
            </a:r>
          </a:p>
          <a:p>
            <a:r>
              <a:t>"Human accountability = You add the context AI doesn't know + the relationships you've built + the pedagogy that makes learning work."</a:t>
            </a:r>
          </a:p>
          <a:p>
            <a:endParaRPr/>
          </a:p>
          <a:p>
            <a:r>
              <a:t>PREVIEW SESSION 5:</a:t>
            </a:r>
          </a:p>
          <a:p>
            <a:r>
              <a:t>"Next session: pupil-facing AI. This is where it gets really sensitive."</a:t>
            </a:r>
          </a:p>
          <a:p>
            <a:endParaRPr/>
          </a:p>
          <a:p>
            <a:r>
              <a:t>"We'll cover:</a:t>
            </a:r>
          </a:p>
          <a:p>
            <a:r>
              <a:t>• When it's actually appropriate for students to use AI</a:t>
            </a:r>
          </a:p>
          <a:p>
            <a:r>
              <a:t>• Safeguarding requirements from KCSIE</a:t>
            </a:r>
          </a:p>
          <a:p>
            <a:r>
              <a:t>• How to supervise properly</a:t>
            </a:r>
          </a:p>
          <a:p>
            <a:r>
              <a:t>• Risk assessments you need</a:t>
            </a:r>
          </a:p>
          <a:p>
            <a:r>
              <a:t>• How to design AI lessons that are safe and educationally sound"</a:t>
            </a:r>
          </a:p>
          <a:p>
            <a:endParaRPr/>
          </a:p>
          <a:p>
            <a:r>
              <a:t>"This is crucial if you're considering any student AI use."</a:t>
            </a:r>
          </a:p>
          <a:p>
            <a:endParaRPr/>
          </a:p>
          <a:p>
            <a:r>
              <a:t>QUESTIONS:</a:t>
            </a:r>
          </a:p>
          <a:p>
            <a:r>
              <a:t>Allow 2-3 minutes.</a:t>
            </a:r>
          </a:p>
          <a:p>
            <a:endParaRPr/>
          </a:p>
          <a:p>
            <a:r>
              <a:t>COMMON QUESTIONS:</a:t>
            </a:r>
          </a:p>
          <a:p>
            <a:r>
              <a:t>• "Can I use Turnitin AI detection?" → "It's unreliable. Use it as one indicator among many, never as proof"</a:t>
            </a:r>
          </a:p>
          <a:p>
            <a:r>
              <a:t>• "What about AI for marking?" → "Yes, with human accountability. You check everything"</a:t>
            </a:r>
          </a:p>
          <a:p>
            <a:r>
              <a:t>• "What if my department has no policy?" → "Start the conversation. Use what we've covered today"</a:t>
            </a:r>
          </a:p>
          <a:p>
            <a:endParaRPr/>
          </a:p>
          <a:p>
            <a:r>
              <a:t>THANK PARTICIPANTS:</a:t>
            </a:r>
          </a:p>
          <a:p>
            <a:r>
              <a:t>"This was complex territory - assessment and integrity. You've handled it brilliantly and you're thinking like professionals about this."</a:t>
            </a:r>
          </a:p>
          <a:p>
            <a:endParaRPr/>
          </a:p>
          <a:p>
            <a:r>
              <a:t>TIMING: 3-5 minutes</a:t>
            </a:r>
          </a:p>
          <a:p>
            <a:r>
              <a:t>CHECKPOINT: Finish by 56 minutes</a:t>
            </a:r>
          </a:p>
          <a:p>
            <a:endParaRPr/>
          </a:p>
          <a:p>
            <a:r>
              <a:t>TOTAL: 56-60 minutes</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2: PRIOR KNOWLEDGE &amp; OBJECTIVES</a:t>
            </a:r>
          </a:p>
          <a:p>
            <a:endParaRPr/>
          </a:p>
          <a:p>
            <a:r>
              <a:t>SHOW OF HANDS: Go through A-D. Note responses.</a:t>
            </a:r>
          </a:p>
          <a:p>
            <a:endParaRPr/>
          </a:p>
          <a:p>
            <a:r>
              <a:t>If few hands on A: "That's why we're here - JCQ has clear guidance and we'll make it practical."</a:t>
            </a:r>
          </a:p>
          <a:p>
            <a:endParaRPr/>
          </a:p>
          <a:p>
            <a:r>
              <a:t>READ OBJECTIVES: Emphasize practical output - "You'll create actual feedback using AI, but with proper human oversight."</a:t>
            </a:r>
          </a:p>
          <a:p>
            <a:endParaRPr/>
          </a:p>
          <a:p>
            <a:r>
              <a:t>KEY FRAMING: "Assessment is where AI gets controversial. Students can cheat. But there are also legitimate uses for formative feedback. We'll navigate both."</a:t>
            </a:r>
          </a:p>
          <a:p>
            <a:endParaRPr/>
          </a:p>
          <a:p>
            <a:r>
              <a:t>TIMING: 2 minutes</a:t>
            </a:r>
          </a:p>
          <a:p>
            <a:r>
              <a:t>CHECKPOINT: Finish by 2 minutes</a:t>
            </a:r>
          </a:p>
        </p:txBody>
      </p:sp>
      <p:sp>
        <p:nvSpPr>
          <p:cNvPr id="4" name="Slide Number Placeholder 3"/>
          <p:cNvSpPr>
            <a:spLocks noGrp="1"/>
          </p:cNvSpPr>
          <p:nvPr>
            <p:ph type="sldNum" sz="quarter" idx="5"/>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3: JCQ GUIDANCE</a:t>
            </a:r>
          </a:p>
          <a:p>
            <a:endParaRPr/>
          </a:p>
          <a:p>
            <a:r>
              <a:t>INTRODUCE JCQ: "Joint Council for Qualifications represents all major exam boards. Their guidance is what you must follow."</a:t>
            </a:r>
          </a:p>
          <a:p>
            <a:endParaRPr/>
          </a:p>
          <a:p>
            <a:r>
              <a:t>WHAT COUNTS AS MISUSE:</a:t>
            </a:r>
          </a:p>
          <a:p>
            <a:r>
              <a:t>Read each point. Clarify: "The key word is 'as their own' - submitting AI work without acknowledgment is malpractice."</a:t>
            </a:r>
          </a:p>
          <a:p>
            <a:endParaRPr/>
          </a:p>
          <a:p>
            <a:r>
              <a:t>"Coursework: some subjects allow AI use if acknowledged and reflected upon. Others don't. Check your subject-specific guidance."</a:t>
            </a:r>
          </a:p>
          <a:p>
            <a:endParaRPr/>
          </a:p>
          <a:p>
            <a:r>
              <a:t>TEACHER REQUIREMENTS:</a:t>
            </a:r>
          </a:p>
          <a:p>
            <a:r>
              <a:t>"Two responsibilities: PREVENT (through clear policies and supervision) and DETECT (checking work is authentic)."</a:t>
            </a:r>
          </a:p>
          <a:p>
            <a:endParaRPr/>
          </a:p>
          <a:p>
            <a:r>
              <a:t>"If you suspect malpractice, you must report it to the exam board. Don't handle it alone."</a:t>
            </a:r>
          </a:p>
          <a:p>
            <a:endParaRPr/>
          </a:p>
          <a:p>
            <a:r>
              <a:t>AI FOR MARKING:</a:t>
            </a:r>
          </a:p>
          <a:p>
            <a:r>
              <a:t>"Good news: teachers CAN use AI for feedback and marking. BUT - and this is crucial - you must maintain human accountability. We'll explore this properly in the next slides."</a:t>
            </a:r>
          </a:p>
          <a:p>
            <a:endParaRPr/>
          </a:p>
          <a:p>
            <a:r>
              <a:t>TIMING: 4 minutes</a:t>
            </a:r>
          </a:p>
          <a:p>
            <a:r>
              <a:t>CHECKPOINT: Finish by 6 minutes</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4: FORMATIVE vs SUMMATIVE</a:t>
            </a:r>
          </a:p>
          <a:p>
            <a:endParaRPr/>
          </a:p>
          <a:p>
            <a:r>
              <a:t>EXPLAIN THE DISTINCTION:</a:t>
            </a:r>
          </a:p>
          <a:p>
            <a:r>
              <a:t>"Formative: learning-focused, low stakes, helps improvement. Summative: high stakes, grades, qualifications."</a:t>
            </a:r>
          </a:p>
          <a:p>
            <a:endParaRPr/>
          </a:p>
          <a:p>
            <a:r>
              <a:t>FORMATIVE - OPPORTUNITY:</a:t>
            </a:r>
          </a:p>
          <a:p>
            <a:r>
              <a:t>"For formative work - drafts, practice, homework - AI can actually help you provide better feedback faster."</a:t>
            </a:r>
          </a:p>
          <a:p>
            <a:endParaRPr/>
          </a:p>
          <a:p>
            <a:r>
              <a:t>"Example: You have 30 essays to give feedback on. AI can draft initial comments in 10 minutes. You then spend 20 minutes personalizing them based on what you know about each student."</a:t>
            </a:r>
          </a:p>
          <a:p>
            <a:endParaRPr/>
          </a:p>
          <a:p>
            <a:r>
              <a:t>"Without AI: 45-60 minutes. With AI + human oversight: 30 minutes. That's genuine time-saving."</a:t>
            </a:r>
          </a:p>
          <a:p>
            <a:endParaRPr/>
          </a:p>
          <a:p>
            <a:r>
              <a:t>SUMMATIVE - CAUTION:</a:t>
            </a:r>
          </a:p>
          <a:p>
            <a:r>
              <a:t>"For summative work - GCSEs, A-Levels, coursework counting toward final grades - much stricter."</a:t>
            </a:r>
          </a:p>
          <a:p>
            <a:endParaRPr/>
          </a:p>
          <a:p>
            <a:r>
              <a:t>"Some subjects allow AI use in coursework if acknowledged. Some don't. Check your subject guidance."</a:t>
            </a:r>
          </a:p>
          <a:p>
            <a:endParaRPr/>
          </a:p>
          <a:p>
            <a:r>
              <a:t>"Controlled assessments: usually no AI allowed at all."</a:t>
            </a:r>
          </a:p>
          <a:p>
            <a:endParaRPr/>
          </a:p>
          <a:p>
            <a:r>
              <a:t>KEY PRINCIPLE:</a:t>
            </a:r>
          </a:p>
          <a:p>
            <a:r>
              <a:t>"Think of it as a scale: The higher the stakes, the more careful you need to be."</a:t>
            </a:r>
          </a:p>
          <a:p>
            <a:endParaRPr/>
          </a:p>
          <a:p>
            <a:r>
              <a:t>"Year 7 homework? AI-assisted feedback is fine. GCSE coursework? Check JCQ guidance carefully."</a:t>
            </a:r>
          </a:p>
          <a:p>
            <a:endParaRPr/>
          </a:p>
          <a:p>
            <a:r>
              <a:t>TIMING: 4 minutes</a:t>
            </a:r>
          </a:p>
          <a:p>
            <a:r>
              <a:t>CHECKPOINT: Finish by 10 minutes</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5: AI-ASSISTED FEEDBACK MODEL</a:t>
            </a:r>
          </a:p>
          <a:p>
            <a:endParaRPr/>
          </a:p>
          <a:p>
            <a:r>
              <a:t>INTRODUCE THE WORKFLOW:</a:t>
            </a:r>
          </a:p>
          <a:p>
            <a:r>
              <a:t>"This is how to use AI for feedback safely and effectively. Three clear steps."</a:t>
            </a:r>
          </a:p>
          <a:p>
            <a:endParaRPr/>
          </a:p>
          <a:p>
            <a:r>
              <a:t>STEP 1 - AI GENERATION:</a:t>
            </a:r>
          </a:p>
          <a:p>
            <a:r>
              <a:t>"Take student work - could be essays, problem-solving, creative writing. Put it into AI with a prompt like: 'Provide feedback on this Year 9 essay about climate change. Focus on: argument structure, evidence use, clarity.'"</a:t>
            </a:r>
          </a:p>
          <a:p>
            <a:endParaRPr/>
          </a:p>
          <a:p>
            <a:r>
              <a:t>"AI generates feedback in seconds. It's consistent, covers key criteria, identifies strengths and areas for improvement."</a:t>
            </a:r>
          </a:p>
          <a:p>
            <a:endParaRPr/>
          </a:p>
          <a:p>
            <a:r>
              <a:t>STEP 2 - HUMAN PERSONALIZATION:</a:t>
            </a:r>
          </a:p>
          <a:p>
            <a:r>
              <a:t>"Here's where your expertise matters. AI doesn't know:</a:t>
            </a:r>
          </a:p>
          <a:p>
            <a:r>
              <a:t>• This student has dyslexia and this is their best work yet</a:t>
            </a:r>
          </a:p>
          <a:p>
            <a:r>
              <a:t>• They were absent when you explained counter-arguments</a:t>
            </a:r>
          </a:p>
          <a:p>
            <a:r>
              <a:t>• They lack confidence and need encouragement</a:t>
            </a:r>
          </a:p>
          <a:p>
            <a:r>
              <a:t>• Their home language isn't English</a:t>
            </a:r>
          </a:p>
          <a:p>
            <a:r>
              <a:t>• They've made huge progress from last term"</a:t>
            </a:r>
          </a:p>
          <a:p>
            <a:endParaRPr/>
          </a:p>
          <a:p>
            <a:r>
              <a:t>"You add that context. You adjust tone. You connect to what you've been teaching."</a:t>
            </a:r>
          </a:p>
          <a:p>
            <a:endParaRPr/>
          </a:p>
          <a:p>
            <a:r>
              <a:t>"Example: AI says 'Your argument lacks evidence.' You change to: 'You've made a clear point about deforestation. Now let's add the statistics we discussed in class to strengthen it. Remember the Amazon data?'"</a:t>
            </a:r>
          </a:p>
          <a:p>
            <a:endParaRPr/>
          </a:p>
          <a:p>
            <a:r>
              <a:t>STEP 3 - TEACHER ACCOUNTABILITY:</a:t>
            </a:r>
          </a:p>
          <a:p>
            <a:r>
              <a:t>"You approve everything before it goes to the student. You are responsible for the final feedback, not the AI."</a:t>
            </a:r>
          </a:p>
          <a:p>
            <a:endParaRPr/>
          </a:p>
          <a:p>
            <a:r>
              <a:t>"If the feedback damages a student's confidence or gives wrong advice, that's on you."</a:t>
            </a:r>
          </a:p>
          <a:p>
            <a:endParaRPr/>
          </a:p>
          <a:p>
            <a:r>
              <a:t>THE MODEL:</a:t>
            </a:r>
          </a:p>
          <a:p>
            <a:r>
              <a:t>"Think of it like this: AI drafts in 30 seconds. You personalize in 2-3 minutes per student. Total: 3 minutes per student instead of 5-7 minutes from scratch."</a:t>
            </a:r>
          </a:p>
          <a:p>
            <a:endParaRPr/>
          </a:p>
          <a:p>
            <a:r>
              <a:t>"Multiply by 30 students: 90 minutes instead of 150-210 minutes. That's real time-saving while maintaining quality."</a:t>
            </a:r>
          </a:p>
          <a:p>
            <a:endParaRPr/>
          </a:p>
          <a:p>
            <a:r>
              <a:t>TIMING: 5 minutes</a:t>
            </a:r>
          </a:p>
          <a:p>
            <a:r>
              <a:t>CHECKPOINT: Finish by 15 minutes</a:t>
            </a: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6: DETECTING STUDENT AI USE</a:t>
            </a:r>
          </a:p>
          <a:p>
            <a:endParaRPr/>
          </a:p>
          <a:p>
            <a:r>
              <a:t>FRAME THIS CAREFULLY:</a:t>
            </a:r>
          </a:p>
          <a:p>
            <a:r>
              <a:t>"Let's be realistic: students have access to AI. Some will use it inappropriately. You need to know what to look for."</a:t>
            </a:r>
          </a:p>
          <a:p>
            <a:endParaRPr/>
          </a:p>
          <a:p>
            <a:r>
              <a:t>"But - and this is crucial - you cannot definitively prove AI use from the text alone. These are indicators, not proof."</a:t>
            </a:r>
          </a:p>
          <a:p>
            <a:endParaRPr/>
          </a:p>
          <a:p>
            <a:r>
              <a:t>CONTENT INDICATORS:</a:t>
            </a:r>
          </a:p>
          <a:p>
            <a:r>
              <a:t>Go through each with examples:</a:t>
            </a:r>
          </a:p>
          <a:p>
            <a:r>
              <a:t>• "Student who writes 'gonna' suddenly writes 'consequently' and 'furthermore'"</a:t>
            </a:r>
          </a:p>
          <a:p>
            <a:r>
              <a:t>• "Essay on WW2 references events you haven't taught yet"</a:t>
            </a:r>
          </a:p>
          <a:p>
            <a:r>
              <a:t>• "All examples are generic: 'a student might...', 'people often...' - lacks personal connection"</a:t>
            </a:r>
          </a:p>
          <a:p>
            <a:r>
              <a:t>• "American spelling: color, realize, analyze"</a:t>
            </a:r>
          </a:p>
          <a:p>
            <a:r>
              <a:t>• "References to books or studies you didn't provide"</a:t>
            </a:r>
          </a:p>
          <a:p>
            <a:r>
              <a:t>• "Perfect grammar from a student who consistently makes errors"</a:t>
            </a:r>
          </a:p>
          <a:p>
            <a:endParaRPr/>
          </a:p>
          <a:p>
            <a:r>
              <a:t>STRUCTURAL INDICATORS:</a:t>
            </a:r>
          </a:p>
          <a:p>
            <a:r>
              <a:t>• "ChatGPT loves three-point structures. Look for: intro, exactly 3 body paragraphs, conclusion"</a:t>
            </a:r>
          </a:p>
          <a:p>
            <a:r>
              <a:t>• "All paragraphs exactly 4-5 sentences, perfect symmetry"</a:t>
            </a:r>
          </a:p>
          <a:p>
            <a:r>
              <a:t>• "Sounds like an essay template, not a real student"</a:t>
            </a:r>
          </a:p>
          <a:p>
            <a:r>
              <a:t>• "No crossing out, no planning notes, no development visible"</a:t>
            </a:r>
          </a:p>
          <a:p>
            <a:endParaRPr/>
          </a:p>
          <a:p>
            <a:r>
              <a:t>THE DETECTION TOOL PROBLEM:</a:t>
            </a:r>
          </a:p>
          <a:p>
            <a:r>
              <a:t>"AI detection tools like Turnitin's AI detector, GPTZero - they're unreliable. They flag human-written work as AI and miss actual AI."</a:t>
            </a:r>
          </a:p>
          <a:p>
            <a:endParaRPr/>
          </a:p>
          <a:p>
            <a:r>
              <a:t>"False positives are common, especially for EAL students or students who write formally."</a:t>
            </a:r>
          </a:p>
          <a:p>
            <a:endParaRPr/>
          </a:p>
          <a:p>
            <a:r>
              <a:t>"NEVER accuse a student based solely on a detection tool. It's not evidence."</a:t>
            </a:r>
          </a:p>
          <a:p>
            <a:endParaRPr/>
          </a:p>
          <a:p>
            <a:r>
              <a:t>BEST APPROACH:</a:t>
            </a:r>
          </a:p>
          <a:p>
            <a:r>
              <a:t>"Know your students. Know their writing style, vocabulary level, typical errors."</a:t>
            </a:r>
          </a:p>
          <a:p>
            <a:endParaRPr/>
          </a:p>
          <a:p>
            <a:r>
              <a:t>"If work is suspicious, have a conversation. Ask them to explain their thinking, their examples, their process."</a:t>
            </a:r>
          </a:p>
          <a:p>
            <a:endParaRPr/>
          </a:p>
          <a:p>
            <a:r>
              <a:t>"Set up opportunities for them to demonstrate understanding in class discussion or verbal assessment."</a:t>
            </a:r>
          </a:p>
          <a:p>
            <a:endParaRPr/>
          </a:p>
          <a:p>
            <a:r>
              <a:t>TIMING: 5 minutes</a:t>
            </a:r>
          </a:p>
          <a:p>
            <a:r>
              <a:t>CHECKPOINT: Finish by 20 minutes</a:t>
            </a:r>
          </a:p>
        </p:txBody>
      </p:sp>
      <p:sp>
        <p:nvSpPr>
          <p:cNvPr id="4" name="Slide Number Placeholder 3"/>
          <p:cNvSpPr>
            <a:spLocks noGrp="1"/>
          </p:cNvSpPr>
          <p:nvPr>
            <p:ph type="sldNum" sz="quarter" idx="5"/>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7: AI-AWARE POLICIES</a:t>
            </a:r>
          </a:p>
          <a:p>
            <a:endParaRPr/>
          </a:p>
          <a:p>
            <a:r>
              <a:t>INTRODUCE NEED:</a:t>
            </a:r>
          </a:p>
          <a:p>
            <a:r>
              <a:t>"Your existing policies probably don't mention AI. They need updating to be explicit and clear."</a:t>
            </a:r>
          </a:p>
          <a:p>
            <a:endParaRPr/>
          </a:p>
          <a:p>
            <a:r>
              <a:t>HOMEWORK POLICY:</a:t>
            </a:r>
          </a:p>
          <a:p>
            <a:r>
              <a:t>"Students need to know what's allowed. Don't assume they know."</a:t>
            </a:r>
          </a:p>
          <a:p>
            <a:endParaRPr/>
          </a:p>
          <a:p>
            <a:r>
              <a:t>"Acceptable: 'You can use AI to help brainstorm ideas, check your understanding, or research topics. But you must write your work in your own words and acknowledge any AI use.'"</a:t>
            </a:r>
          </a:p>
          <a:p>
            <a:endParaRPr/>
          </a:p>
          <a:p>
            <a:r>
              <a:t>"Not acceptable: 'You cannot submit AI-generated work as your own. This is plagiarism and will be treated as such.'"</a:t>
            </a:r>
          </a:p>
          <a:p>
            <a:endParaRPr/>
          </a:p>
          <a:p>
            <a:r>
              <a:t>"Consequences: 'First offense: conversation and redo. Repeated: parents contacted, escalation per behavior policy.'"</a:t>
            </a:r>
          </a:p>
          <a:p>
            <a:endParaRPr/>
          </a:p>
          <a:p>
            <a:r>
              <a:t>ASSESSMENT POLICY:</a:t>
            </a:r>
          </a:p>
          <a:p>
            <a:r>
              <a:t>"Be clear about different types of assessment:"</a:t>
            </a:r>
          </a:p>
          <a:p>
            <a:r>
              <a:t>• "Formative work: AI-assisted teacher feedback used"</a:t>
            </a:r>
          </a:p>
          <a:p>
            <a:r>
              <a:t>• "Summative work: strict JCQ rules apply"</a:t>
            </a:r>
          </a:p>
          <a:p>
            <a:r>
              <a:t>• "Controlled assessments: no AI permitted"</a:t>
            </a:r>
          </a:p>
          <a:p>
            <a:r>
              <a:t>• "Coursework: subject-specific rules - check exam board guidance"</a:t>
            </a:r>
          </a:p>
          <a:p>
            <a:endParaRPr/>
          </a:p>
          <a:p>
            <a:r>
              <a:t>STUDENT GUIDANCE:</a:t>
            </a:r>
          </a:p>
          <a:p>
            <a:r>
              <a:t>"Create a simple guide: 'Using AI Responsibly for Learning'"</a:t>
            </a:r>
          </a:p>
          <a:p>
            <a:endParaRPr/>
          </a:p>
          <a:p>
            <a:r>
              <a:t>"Appropriate use examples:</a:t>
            </a:r>
          </a:p>
          <a:p>
            <a:r>
              <a:t>• Asking AI to explain a concept you don't understand</a:t>
            </a:r>
          </a:p>
          <a:p>
            <a:r>
              <a:t>• Using AI to generate practice questions</a:t>
            </a:r>
          </a:p>
          <a:p>
            <a:r>
              <a:t>• Brainstorming ideas for creative work</a:t>
            </a:r>
          </a:p>
          <a:p>
            <a:r>
              <a:t>• Checking grammar in draft work"</a:t>
            </a:r>
          </a:p>
          <a:p>
            <a:endParaRPr/>
          </a:p>
          <a:p>
            <a:r>
              <a:t>"Inappropriate use:</a:t>
            </a:r>
          </a:p>
          <a:p>
            <a:r>
              <a:t>• Submitting AI-written essays as your own</a:t>
            </a:r>
          </a:p>
          <a:p>
            <a:r>
              <a:t>• Using AI during tests without permission</a:t>
            </a:r>
          </a:p>
          <a:p>
            <a:r>
              <a:t>• Asking AI to do your homework</a:t>
            </a:r>
          </a:p>
          <a:p>
            <a:r>
              <a:t>• Copying AI explanations without understanding them"</a:t>
            </a:r>
          </a:p>
          <a:p>
            <a:endParaRPr/>
          </a:p>
          <a:p>
            <a:r>
              <a:t>"HOW TO CITE: 'I used ChatGPT to help me understand photosynthesis by asking it to explain the process. I then wrote this explanation in my own words.'"</a:t>
            </a:r>
          </a:p>
          <a:p>
            <a:endParaRPr/>
          </a:p>
          <a:p>
            <a:r>
              <a:t>KEY MESSAGE:</a:t>
            </a:r>
          </a:p>
          <a:p>
            <a:r>
              <a:t>"Clear policies prevent problems. Students can't follow rules they don't know exist."</a:t>
            </a:r>
          </a:p>
          <a:p>
            <a:endParaRPr/>
          </a:p>
          <a:p>
            <a:r>
              <a:t>"Make it simple, explicit, and easily accessible. Put it in planners, on VLE, share with parents."</a:t>
            </a:r>
          </a:p>
          <a:p>
            <a:endParaRPr/>
          </a:p>
          <a:p>
            <a:r>
              <a:t>TIMING: 4 minutes</a:t>
            </a:r>
          </a:p>
          <a:p>
            <a:r>
              <a:t>CHECKPOINT: Finish by 24 minutes</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8: HANDS-ON TASK</a:t>
            </a:r>
          </a:p>
          <a:p>
            <a:endParaRPr/>
          </a:p>
          <a:p>
            <a:r>
              <a:t>INTRODUCE TASK:</a:t>
            </a:r>
          </a:p>
          <a:p>
            <a:r>
              <a:t>"You're going to practice AI-assisted feedback with proper human accountability."</a:t>
            </a:r>
          </a:p>
          <a:p>
            <a:endParaRPr/>
          </a:p>
          <a:p>
            <a:r>
              <a:t>SETUP (if using real student work):</a:t>
            </a:r>
          </a:p>
          <a:p>
            <a:r>
              <a:t>"If you have recent student work on your device, use that - anonymize it first (remove names)."</a:t>
            </a:r>
          </a:p>
          <a:p>
            <a:endParaRPr/>
          </a:p>
          <a:p>
            <a:r>
              <a:t>"If not, I'll provide sample student work you can practice with."</a:t>
            </a:r>
          </a:p>
          <a:p>
            <a:endParaRPr/>
          </a:p>
          <a:p>
            <a:r>
              <a:t>WALK THROUGH STEPS:</a:t>
            </a:r>
          </a:p>
          <a:p>
            <a:endParaRPr/>
          </a:p>
          <a:p>
            <a:r>
              <a:t>STEP 1 - CHOOSE WORK:</a:t>
            </a:r>
          </a:p>
          <a:p>
            <a:r>
              <a:t>"Select 3-5 pieces. Could be essays, problem solutions, creative writing, practical work descriptions."</a:t>
            </a:r>
          </a:p>
          <a:p>
            <a:endParaRPr/>
          </a:p>
          <a:p>
            <a:r>
              <a:t>"Make them varied if possible - different ability levels, different needs."</a:t>
            </a:r>
          </a:p>
          <a:p>
            <a:endParaRPr/>
          </a:p>
          <a:p>
            <a:r>
              <a:t>STEP 2 - GENERATE AI FEEDBACK:</a:t>
            </a:r>
          </a:p>
          <a:p>
            <a:r>
              <a:t>"Create a prompt like: 'Provide constructive feedback on this Year 9 student's essay about renewable energy. Focus on: argument clarity, use of evidence, and technical accuracy. Be encouraging.'"</a:t>
            </a:r>
          </a:p>
          <a:p>
            <a:endParaRPr/>
          </a:p>
          <a:p>
            <a:r>
              <a:t>"Let AI generate feedback for each piece. This takes 2-3 minutes total."</a:t>
            </a:r>
          </a:p>
          <a:p>
            <a:endParaRPr/>
          </a:p>
          <a:p>
            <a:r>
              <a:t>STEP 3 - REVIEW:</a:t>
            </a:r>
          </a:p>
          <a:p>
            <a:r>
              <a:t>"Read the AI feedback. Ask yourself:</a:t>
            </a:r>
          </a:p>
          <a:p>
            <a:r>
              <a:t>• Is this accurate?</a:t>
            </a:r>
          </a:p>
          <a:p>
            <a:r>
              <a:t>• Is the tone appropriate?</a:t>
            </a:r>
          </a:p>
          <a:p>
            <a:r>
              <a:t>• What's AI missing about this student?</a:t>
            </a:r>
          </a:p>
          <a:p>
            <a:r>
              <a:t>• What context should I add?"</a:t>
            </a:r>
          </a:p>
          <a:p>
            <a:endParaRPr/>
          </a:p>
          <a:p>
            <a:r>
              <a:t>STEP 4 - PERSONALIZE:</a:t>
            </a:r>
          </a:p>
          <a:p>
            <a:r>
              <a:t>"Now add your expertise:</a:t>
            </a:r>
          </a:p>
          <a:p>
            <a:r>
              <a:t>• Student context: 'This is much better than your last essay - you've really improved at using evidence'</a:t>
            </a:r>
          </a:p>
          <a:p>
            <a:r>
              <a:t>• Specific teaching connection: 'Remember when we discussed photosynthesis in Tuesday's lesson? You could add that example here'</a:t>
            </a:r>
          </a:p>
          <a:p>
            <a:r>
              <a:t>• Motivation: 'Your explanation of solar panels shows real understanding. I'm impressed'</a:t>
            </a:r>
          </a:p>
          <a:p>
            <a:r>
              <a:t>• Next steps: 'For next time, try adding a counter-argument like we practiced'"</a:t>
            </a:r>
          </a:p>
          <a:p>
            <a:endParaRPr/>
          </a:p>
          <a:p>
            <a:r>
              <a:t>STEP 5 - LOG IT:</a:t>
            </a:r>
          </a:p>
          <a:p>
            <a:r>
              <a:t>"Complete the Human Accountability Log. Document:</a:t>
            </a:r>
          </a:p>
          <a:p>
            <a:r>
              <a:t>• What did AI generate?</a:t>
            </a:r>
          </a:p>
          <a:p>
            <a:r>
              <a:t>• What did you add/change?</a:t>
            </a:r>
          </a:p>
          <a:p>
            <a:r>
              <a:t>• Why did you make those changes?</a:t>
            </a:r>
          </a:p>
          <a:p>
            <a:r>
              <a:t>• Student context AI didn't know"</a:t>
            </a:r>
          </a:p>
          <a:p>
            <a:endParaRPr/>
          </a:p>
          <a:p>
            <a:r>
              <a:t>STEP 6 - COMPARE:</a:t>
            </a:r>
          </a:p>
          <a:p>
            <a:r>
              <a:t>"Look at AI draft vs your final version. See the difference? That's your professional value."</a:t>
            </a:r>
          </a:p>
          <a:p>
            <a:endParaRPr/>
          </a:p>
          <a:p>
            <a:r>
              <a:t>SET TIMER: 20 minutes</a:t>
            </a:r>
          </a:p>
          <a:p>
            <a:endParaRPr/>
          </a:p>
          <a:p>
            <a:r>
              <a:t>CIRCULATE:</a:t>
            </a:r>
          </a:p>
          <a:p>
            <a:r>
              <a:t>• Help with prompts</a:t>
            </a:r>
          </a:p>
          <a:p>
            <a:r>
              <a:t>• Check people are actually personalizing</a:t>
            </a:r>
          </a:p>
          <a:p>
            <a:r>
              <a:t>• Point out good examples of human accountability</a:t>
            </a:r>
          </a:p>
          <a:p>
            <a:r>
              <a:t>• Help with time management</a:t>
            </a:r>
          </a:p>
          <a:p>
            <a:endParaRPr/>
          </a:p>
          <a:p>
            <a:r>
              <a:t>TIMING: 2 mins instructions, 20 mins working</a:t>
            </a:r>
          </a:p>
          <a:p>
            <a:r>
              <a:t>CHECKPOINT: Instructions finish 26 mins, working ends 46 mins</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SLIDE 9: HUMAN ACCOUNTABILITY LOG</a:t>
            </a:r>
          </a:p>
          <a:p>
            <a:endParaRPr/>
          </a:p>
          <a:p>
            <a:r>
              <a:t>DISPLAY DURING WORK:</a:t>
            </a:r>
          </a:p>
          <a:p>
            <a:r>
              <a:t>Keep visible while participants work.</a:t>
            </a:r>
          </a:p>
          <a:p>
            <a:endParaRPr/>
          </a:p>
          <a:p>
            <a:r>
              <a:t>EXPLAIN PURPOSE:</a:t>
            </a:r>
          </a:p>
          <a:p>
            <a:r>
              <a:t>"This log documents your professional judgement. It shows you maintained human accountability."</a:t>
            </a:r>
          </a:p>
          <a:p>
            <a:endParaRPr/>
          </a:p>
          <a:p>
            <a:r>
              <a:t>WALK AROUND:</a:t>
            </a:r>
          </a:p>
          <a:p>
            <a:r>
              <a:t>Check people are completing it properly. Common issues:</a:t>
            </a:r>
          </a:p>
          <a:p>
            <a:r>
              <a:t>• Just copying AI feedback without personalizing - challenge this</a:t>
            </a:r>
          </a:p>
          <a:p>
            <a:r>
              <a:t>• Not documenting what they changed - ask them to write it down</a:t>
            </a:r>
          </a:p>
          <a:p>
            <a:r>
              <a:t>• Not thinking about student context - prompt: "What do you know about this student that AI doesn't?"</a:t>
            </a:r>
          </a:p>
          <a:p>
            <a:endParaRPr/>
          </a:p>
          <a:p>
            <a:r>
              <a:t>OBSERVE PATTERNS:</a:t>
            </a:r>
          </a:p>
          <a:p>
            <a:r>
              <a:t>Note what people are adding - you'll discuss in debrief.</a:t>
            </a:r>
          </a:p>
          <a:p>
            <a:endParaRPr/>
          </a:p>
          <a:p>
            <a:r>
              <a:t>IF SOMEONE SAYS "THE AI FEEDBACK WAS PERFECT":</a:t>
            </a:r>
          </a:p>
          <a:p>
            <a:r>
              <a:t>"Was it really? Did it know this student lacks confidence? Did it connect to your teaching? Did it encourage appropriately? There's always room for personalization."</a:t>
            </a:r>
          </a:p>
          <a:p>
            <a:endParaRPr/>
          </a:p>
          <a:p>
            <a:r>
              <a:t>TIMING: Display throughout 20-minute working period (Slides 8-9 together)</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83FFC2-8B58-157E-1CE3-650D07E367C4}"/>
              </a:ext>
            </a:extLst>
          </p:cNvPr>
          <p:cNvPicPr>
            <a:picLocks noChangeAspect="1"/>
          </p:cNvPicPr>
          <p:nvPr userDrawn="1"/>
        </p:nvPicPr>
        <p:blipFill>
          <a:blip r:embed="rId13"/>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12/28/2025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pic>
        <p:nvPicPr>
          <p:cNvPr id="10" name="Picture 9">
            <a:extLst>
              <a:ext uri="{FF2B5EF4-FFF2-40B4-BE49-F238E27FC236}">
                <a16:creationId xmlns:a16="http://schemas.microsoft.com/office/drawing/2014/main" id="{1F74E309-ABF7-F3CD-3DC9-F09AC43FDF4E}"/>
              </a:ext>
            </a:extLst>
          </p:cNvPr>
          <p:cNvPicPr>
            <a:picLocks noChangeAspect="1"/>
          </p:cNvPicPr>
          <p:nvPr userDrawn="1"/>
        </p:nvPicPr>
        <p:blipFill>
          <a:blip r:embed="rId14"/>
          <a:stretch>
            <a:fillRect/>
          </a:stretch>
        </p:blipFill>
        <p:spPr>
          <a:xfrm>
            <a:off x="11329358" y="5995358"/>
            <a:ext cx="862642" cy="862642"/>
          </a:xfrm>
          <a:prstGeom prst="rect">
            <a:avLst/>
          </a:prstGeom>
        </p:spPr>
      </p:pic>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noProof="0" dirty="0"/>
              <a:t>AI-READY TEACHING</a:t>
            </a:r>
          </a:p>
          <a:p>
            <a:r>
              <a:rPr lang="en-GB" noProof="0" dirty="0"/>
              <a:t>Session 4 of 6</a:t>
            </a:r>
          </a:p>
        </p:txBody>
      </p:sp>
      <p:sp>
        <p:nvSpPr>
          <p:cNvPr id="3" name="Subtitle 2"/>
          <p:cNvSpPr>
            <a:spLocks noGrp="1"/>
          </p:cNvSpPr>
          <p:nvPr>
            <p:ph type="subTitle" idx="1"/>
          </p:nvPr>
        </p:nvSpPr>
        <p:spPr/>
        <p:txBody>
          <a:bodyPr/>
          <a:lstStyle/>
          <a:p>
            <a:r>
              <a:rPr lang="en-GB" noProof="0" dirty="0">
                <a:solidFill>
                  <a:schemeClr val="tx1"/>
                </a:solidFill>
              </a:rPr>
              <a:t>Assessment, Feedback &amp; Academic Integrity</a:t>
            </a:r>
          </a:p>
          <a:p>
            <a:r>
              <a:rPr lang="en-GB" noProof="0" dirty="0">
                <a:solidFill>
                  <a:schemeClr val="tx1"/>
                </a:solidFill>
              </a:rPr>
              <a:t>60 minutes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DEBRIEF &amp; KEY INSIGHTS</a:t>
            </a:r>
          </a:p>
        </p:txBody>
      </p:sp>
      <p:sp>
        <p:nvSpPr>
          <p:cNvPr id="3" name="Content Placeholder 2"/>
          <p:cNvSpPr>
            <a:spLocks noGrp="1"/>
          </p:cNvSpPr>
          <p:nvPr>
            <p:ph idx="1"/>
          </p:nvPr>
        </p:nvSpPr>
        <p:spPr>
          <a:xfrm>
            <a:off x="2408902" y="1248697"/>
            <a:ext cx="9173497" cy="5456903"/>
          </a:xfrm>
        </p:spPr>
        <p:txBody>
          <a:bodyPr>
            <a:normAutofit lnSpcReduction="10000"/>
          </a:bodyPr>
          <a:lstStyle/>
          <a:p>
            <a:pPr marL="0" indent="0">
              <a:buNone/>
            </a:pPr>
            <a:r>
              <a:rPr lang="en-GB" sz="1600" b="1" noProof="0" dirty="0"/>
              <a:t>Quick share:</a:t>
            </a:r>
          </a:p>
          <a:p>
            <a:pPr marL="0" indent="0">
              <a:buNone/>
            </a:pPr>
            <a:endParaRPr lang="en-GB" sz="1600" noProof="0" dirty="0"/>
          </a:p>
          <a:p>
            <a:pPr marL="0" indent="0">
              <a:buNone/>
            </a:pPr>
            <a:r>
              <a:rPr lang="en-GB" sz="1600" noProof="0" dirty="0"/>
              <a:t>• What did you add that AI couldn't know?</a:t>
            </a:r>
          </a:p>
          <a:p>
            <a:pPr marL="0" indent="0">
              <a:buNone/>
            </a:pPr>
            <a:r>
              <a:rPr lang="en-GB" sz="1600" noProof="0" dirty="0"/>
              <a:t>• How did you personalize the tone/approach?</a:t>
            </a:r>
          </a:p>
          <a:p>
            <a:pPr marL="0" indent="0">
              <a:buNone/>
            </a:pPr>
            <a:r>
              <a:rPr lang="en-GB" sz="1600" noProof="0" dirty="0"/>
              <a:t>• What's the difference between AI draft and your final version?</a:t>
            </a:r>
          </a:p>
          <a:p>
            <a:pPr marL="0" indent="0">
              <a:buNone/>
            </a:pPr>
            <a:r>
              <a:rPr lang="en-GB" sz="1600" noProof="0" dirty="0"/>
              <a:t>• Time comparison: How long did this take vs manual?</a:t>
            </a:r>
          </a:p>
          <a:p>
            <a:pPr marL="0" indent="0">
              <a:buNone/>
            </a:pPr>
            <a:endParaRPr lang="en-GB" sz="1600" noProof="0" dirty="0"/>
          </a:p>
          <a:p>
            <a:pPr marL="0" indent="0">
              <a:buNone/>
            </a:pPr>
            <a:r>
              <a:rPr lang="en-GB" sz="1600" noProof="0" dirty="0"/>
              <a:t>One example to share?</a:t>
            </a:r>
          </a:p>
          <a:p>
            <a:pPr marL="0" indent="0">
              <a:buNone/>
            </a:pPr>
            <a:endParaRPr lang="en-GB" sz="1600" noProof="0" dirty="0"/>
          </a:p>
          <a:p>
            <a:pPr marL="0" indent="0">
              <a:buNone/>
            </a:pPr>
            <a:r>
              <a:rPr lang="en-GB" sz="1600" b="1" noProof="0" dirty="0"/>
              <a:t>KEY LEARNING:</a:t>
            </a:r>
          </a:p>
          <a:p>
            <a:pPr marL="0" indent="0">
              <a:buNone/>
            </a:pPr>
            <a:r>
              <a:rPr lang="en-GB" sz="1600" noProof="0" dirty="0"/>
              <a:t>AI-assisted feedback works ONLY with human accountability</a:t>
            </a:r>
          </a:p>
          <a:p>
            <a:pPr marL="0" indent="0">
              <a:buNone/>
            </a:pPr>
            <a:endParaRPr lang="en-GB" sz="1600" noProof="0" dirty="0"/>
          </a:p>
          <a:p>
            <a:pPr marL="0" indent="0">
              <a:buNone/>
            </a:pPr>
            <a:r>
              <a:rPr lang="en-GB" sz="1600" b="1" noProof="0" dirty="0"/>
              <a:t>What AI provides: </a:t>
            </a:r>
            <a:r>
              <a:rPr lang="en-GB" sz="1600" noProof="0" dirty="0"/>
              <a:t>Consistent structure, coverage of criteria</a:t>
            </a:r>
          </a:p>
          <a:p>
            <a:pPr marL="0" indent="0">
              <a:buNone/>
            </a:pPr>
            <a:r>
              <a:rPr lang="en-GB" sz="1600" b="1" noProof="0" dirty="0"/>
              <a:t>What YOU provide: </a:t>
            </a:r>
            <a:r>
              <a:rPr lang="en-GB" sz="1600" noProof="0" dirty="0"/>
              <a:t>Context, relationships, motivation, pedagogy</a:t>
            </a:r>
          </a:p>
          <a:p>
            <a:pPr marL="0" indent="0">
              <a:buNone/>
            </a:pPr>
            <a:endParaRPr lang="en-GB" sz="1600" noProof="0" dirty="0"/>
          </a:p>
          <a:p>
            <a:pPr marL="0" indent="0">
              <a:buNone/>
            </a:pPr>
            <a:r>
              <a:rPr lang="en-GB" sz="1600" noProof="0" dirty="0"/>
              <a:t>The human layer is non-negotiable.</a:t>
            </a:r>
          </a:p>
          <a:p>
            <a:pPr marL="0" indent="0">
              <a:buNone/>
            </a:pPr>
            <a:endParaRPr lang="en-GB" sz="1600" noProof="0" dirty="0"/>
          </a:p>
          <a:p>
            <a:pPr marL="0" indent="0">
              <a:buNone/>
            </a:pPr>
            <a:r>
              <a:rPr lang="en-GB" sz="1600" noProof="0" dirty="0"/>
              <a:t>Time saved: 40-50% while maintaining quality</a:t>
            </a:r>
          </a:p>
          <a:p>
            <a:pPr marL="0" indent="0">
              <a:buNone/>
            </a:pPr>
            <a:endParaRPr lang="en-GB" sz="1600" noProof="0" dirty="0"/>
          </a:p>
          <a:p>
            <a:pPr marL="0" indent="0">
              <a:buNone/>
            </a:pPr>
            <a:r>
              <a:rPr lang="en-GB" sz="1600" noProof="0" dirty="0"/>
              <a:t>UNESCO: LO1.2.4 | DfE: DFE-ASSESS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KEY TAKEAWAYS &amp; NEXT SESSION</a:t>
            </a:r>
          </a:p>
        </p:txBody>
      </p:sp>
      <p:sp>
        <p:nvSpPr>
          <p:cNvPr id="3" name="Content Placeholder 2"/>
          <p:cNvSpPr>
            <a:spLocks noGrp="1"/>
          </p:cNvSpPr>
          <p:nvPr>
            <p:ph idx="1"/>
          </p:nvPr>
        </p:nvSpPr>
        <p:spPr>
          <a:xfrm>
            <a:off x="2369574" y="1337187"/>
            <a:ext cx="9212826" cy="5520813"/>
          </a:xfrm>
        </p:spPr>
        <p:txBody>
          <a:bodyPr>
            <a:normAutofit fontScale="92500" lnSpcReduction="10000"/>
          </a:bodyPr>
          <a:lstStyle/>
          <a:p>
            <a:pPr marL="0" indent="0">
              <a:buNone/>
            </a:pPr>
            <a:r>
              <a:rPr lang="en-GB" sz="1600" b="1" noProof="0" dirty="0"/>
              <a:t>REMEMBER:</a:t>
            </a:r>
          </a:p>
          <a:p>
            <a:pPr marL="0" indent="0">
              <a:buNone/>
            </a:pPr>
            <a:endParaRPr lang="en-GB" sz="1600" noProof="0" dirty="0"/>
          </a:p>
          <a:p>
            <a:pPr marL="0" indent="0">
              <a:buNone/>
            </a:pPr>
            <a:r>
              <a:rPr lang="en-GB" sz="1600" noProof="0" dirty="0"/>
              <a:t>• JCQ guidance: Know what counts as malpractice</a:t>
            </a:r>
          </a:p>
          <a:p>
            <a:pPr marL="0" indent="0">
              <a:buNone/>
            </a:pPr>
            <a:r>
              <a:rPr lang="en-GB" sz="1600" noProof="0" dirty="0"/>
              <a:t>• Formative: AI-assisted feedback is appropriate WITH human oversight</a:t>
            </a:r>
          </a:p>
          <a:p>
            <a:pPr marL="0" indent="0">
              <a:buNone/>
            </a:pPr>
            <a:r>
              <a:rPr lang="en-GB" sz="1600" noProof="0" dirty="0"/>
              <a:t>• Summative: Stricter controls, check JCQ guidance</a:t>
            </a:r>
          </a:p>
          <a:p>
            <a:pPr marL="0" indent="0">
              <a:buNone/>
            </a:pPr>
            <a:r>
              <a:rPr lang="en-GB" sz="1600" noProof="0" dirty="0"/>
              <a:t>• Detection tools are unreliable - know your students instead</a:t>
            </a:r>
          </a:p>
          <a:p>
            <a:pPr marL="0" indent="0">
              <a:buNone/>
            </a:pPr>
            <a:r>
              <a:rPr lang="en-GB" sz="1600" noProof="0" dirty="0"/>
              <a:t>• Always maintain human accountability</a:t>
            </a:r>
          </a:p>
          <a:p>
            <a:pPr marL="0" indent="0">
              <a:buNone/>
            </a:pPr>
            <a:r>
              <a:rPr lang="en-GB" sz="1600" noProof="0" dirty="0"/>
              <a:t>• Update policies to address AI explicitly</a:t>
            </a:r>
          </a:p>
          <a:p>
            <a:pPr marL="0" indent="0">
              <a:buNone/>
            </a:pPr>
            <a:endParaRPr lang="en-GB" sz="1600" noProof="0" dirty="0"/>
          </a:p>
          <a:p>
            <a:pPr marL="0" indent="0">
              <a:buNone/>
            </a:pPr>
            <a:r>
              <a:rPr lang="en-GB" sz="1600" b="1" noProof="0" dirty="0"/>
              <a:t>Human accountability = Context + Relationships + Pedagogy</a:t>
            </a:r>
          </a:p>
          <a:p>
            <a:pPr marL="0" indent="0">
              <a:buNone/>
            </a:pPr>
            <a:endParaRPr lang="en-GB" sz="1600" noProof="0" dirty="0"/>
          </a:p>
          <a:p>
            <a:pPr marL="0" indent="0">
              <a:buNone/>
            </a:pPr>
            <a:r>
              <a:rPr lang="en-GB" sz="1600" b="1" noProof="0" dirty="0"/>
              <a:t>SESSION 5 PREVIEW:</a:t>
            </a:r>
          </a:p>
          <a:p>
            <a:pPr marL="0" indent="0">
              <a:buNone/>
            </a:pPr>
            <a:r>
              <a:rPr lang="en-GB" sz="1600" noProof="0" dirty="0"/>
              <a:t>Pupil-Facing AI - Safe Implementation</a:t>
            </a:r>
          </a:p>
          <a:p>
            <a:pPr marL="0" indent="0">
              <a:buNone/>
            </a:pPr>
            <a:r>
              <a:rPr lang="en-GB" sz="1600" noProof="0" dirty="0"/>
              <a:t>• When pupil-facing AI is appropriate</a:t>
            </a:r>
          </a:p>
          <a:p>
            <a:pPr marL="0" indent="0">
              <a:buNone/>
            </a:pPr>
            <a:r>
              <a:rPr lang="en-GB" sz="1600" noProof="0" dirty="0"/>
              <a:t>• KCSIE safeguarding requirements</a:t>
            </a:r>
          </a:p>
          <a:p>
            <a:pPr marL="0" indent="0">
              <a:buNone/>
            </a:pPr>
            <a:r>
              <a:rPr lang="en-GB" sz="1600" noProof="0" dirty="0"/>
              <a:t>• Supervision protocols</a:t>
            </a:r>
          </a:p>
          <a:p>
            <a:pPr marL="0" indent="0">
              <a:buNone/>
            </a:pPr>
            <a:r>
              <a:rPr lang="en-GB" sz="1600" noProof="0" dirty="0"/>
              <a:t>• Risk assessments</a:t>
            </a:r>
          </a:p>
          <a:p>
            <a:pPr marL="0" indent="0">
              <a:buNone/>
            </a:pPr>
            <a:r>
              <a:rPr lang="en-GB" sz="1600" noProof="0" dirty="0"/>
              <a:t>• Design supervised AI lessons</a:t>
            </a:r>
          </a:p>
          <a:p>
            <a:pPr marL="0" indent="0">
              <a:buNone/>
            </a:pPr>
            <a:endParaRPr lang="en-GB" sz="1600" noProof="0" dirty="0"/>
          </a:p>
          <a:p>
            <a:pPr marL="0" indent="0">
              <a:buNone/>
            </a:pPr>
            <a:r>
              <a:rPr lang="en-GB" sz="1600" noProof="0" dirty="0"/>
              <a:t>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PRIOR KNOWLEDGE &amp; OBJECTIVES</a:t>
            </a:r>
          </a:p>
        </p:txBody>
      </p:sp>
      <p:sp>
        <p:nvSpPr>
          <p:cNvPr id="3" name="Content Placeholder 2"/>
          <p:cNvSpPr>
            <a:spLocks noGrp="1"/>
          </p:cNvSpPr>
          <p:nvPr>
            <p:ph idx="1"/>
          </p:nvPr>
        </p:nvSpPr>
        <p:spPr>
          <a:xfrm>
            <a:off x="2143432" y="1600201"/>
            <a:ext cx="9438968" cy="5257799"/>
          </a:xfrm>
        </p:spPr>
        <p:txBody>
          <a:bodyPr>
            <a:normAutofit fontScale="92500" lnSpcReduction="10000"/>
          </a:bodyPr>
          <a:lstStyle/>
          <a:p>
            <a:pPr marL="0" indent="0">
              <a:buNone/>
            </a:pPr>
            <a:r>
              <a:rPr lang="en-GB" sz="2400" b="1" noProof="0" dirty="0"/>
              <a:t>PRIOR KNOWLEDGE CHECK:</a:t>
            </a:r>
          </a:p>
          <a:p>
            <a:pPr marL="0" indent="0">
              <a:buNone/>
            </a:pPr>
            <a:r>
              <a:rPr lang="en-GB" sz="2400" noProof="0" dirty="0"/>
              <a:t>A. Familiar with JCQ guidance on AI?</a:t>
            </a:r>
          </a:p>
          <a:p>
            <a:pPr marL="0" indent="0">
              <a:buNone/>
            </a:pPr>
            <a:r>
              <a:rPr lang="en-GB" sz="2400" noProof="0" dirty="0"/>
              <a:t>B. Had students submit AI-generated work?</a:t>
            </a:r>
          </a:p>
          <a:p>
            <a:pPr marL="0" indent="0">
              <a:buNone/>
            </a:pPr>
            <a:r>
              <a:rPr lang="en-GB" sz="2400" noProof="0" dirty="0"/>
              <a:t>C. Department has AI homework policy?</a:t>
            </a:r>
          </a:p>
          <a:p>
            <a:pPr marL="0" indent="0">
              <a:buNone/>
            </a:pPr>
            <a:r>
              <a:rPr lang="en-GB" sz="2400" noProof="0" dirty="0"/>
              <a:t>D. Know how to spot AI use in student work?</a:t>
            </a:r>
          </a:p>
          <a:p>
            <a:pPr marL="0" indent="0">
              <a:buNone/>
            </a:pPr>
            <a:endParaRPr lang="en-GB" sz="2400" noProof="0" dirty="0"/>
          </a:p>
          <a:p>
            <a:pPr marL="0" indent="0">
              <a:buNone/>
            </a:pPr>
            <a:r>
              <a:rPr lang="en-GB" sz="2400" b="1" noProof="0" dirty="0"/>
              <a:t>TODAY YOU WILL:</a:t>
            </a:r>
          </a:p>
          <a:p>
            <a:pPr marL="0" indent="0">
              <a:buNone/>
            </a:pPr>
            <a:r>
              <a:rPr lang="en-GB" sz="2400" noProof="0" dirty="0"/>
              <a:t>✓ Apply JCQ guidance to assessment policies</a:t>
            </a:r>
          </a:p>
          <a:p>
            <a:pPr marL="0" indent="0">
              <a:buNone/>
            </a:pPr>
            <a:r>
              <a:rPr lang="en-GB" sz="2400" noProof="0" dirty="0"/>
              <a:t>✓ Design AI-assisted feedback with human accountability</a:t>
            </a:r>
          </a:p>
          <a:p>
            <a:pPr marL="0" indent="0">
              <a:buNone/>
            </a:pPr>
            <a:r>
              <a:rPr lang="en-GB" sz="2400" noProof="0" dirty="0"/>
              <a:t>✓ Identify signs of student AI misuse</a:t>
            </a:r>
          </a:p>
          <a:p>
            <a:pPr marL="0" indent="0">
              <a:buNone/>
            </a:pPr>
            <a:r>
              <a:rPr lang="en-GB" sz="2400" noProof="0" dirty="0"/>
              <a:t>✓ Leave with personalized feedback using AI safely</a:t>
            </a:r>
          </a:p>
          <a:p>
            <a:pPr marL="0" indent="0">
              <a:buNone/>
            </a:pPr>
            <a:endParaRPr lang="en-GB" sz="2400" noProof="0" dirty="0"/>
          </a:p>
          <a:p>
            <a:pPr marL="0" indent="0">
              <a:buNone/>
            </a:pPr>
            <a:r>
              <a:rPr lang="en-GB" sz="2400" noProof="0" dirty="0"/>
              <a:t>UNESCO: LO4.2.3, LO1.2.4</a:t>
            </a:r>
          </a:p>
          <a:p>
            <a:pPr marL="0" indent="0">
              <a:buNone/>
            </a:pPr>
            <a:r>
              <a:rPr lang="en-GB" sz="2400" noProof="0" dirty="0"/>
              <a:t>DfE: DFE-ASSESS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JCQ GUIDANCE ON AI</a:t>
            </a:r>
          </a:p>
        </p:txBody>
      </p:sp>
      <p:sp>
        <p:nvSpPr>
          <p:cNvPr id="3" name="Content Placeholder 2"/>
          <p:cNvSpPr>
            <a:spLocks noGrp="1"/>
          </p:cNvSpPr>
          <p:nvPr>
            <p:ph idx="1"/>
          </p:nvPr>
        </p:nvSpPr>
        <p:spPr>
          <a:xfrm>
            <a:off x="2241754" y="1600201"/>
            <a:ext cx="9340645" cy="5134896"/>
          </a:xfrm>
        </p:spPr>
        <p:txBody>
          <a:bodyPr>
            <a:normAutofit lnSpcReduction="10000"/>
          </a:bodyPr>
          <a:lstStyle/>
          <a:p>
            <a:pPr marL="0" indent="0">
              <a:buNone/>
            </a:pPr>
            <a:r>
              <a:rPr lang="en-GB" sz="2000" b="1" noProof="0" dirty="0"/>
              <a:t>Joint Council for Qualifications: </a:t>
            </a:r>
            <a:r>
              <a:rPr lang="en-GB" sz="2000" noProof="0" dirty="0"/>
              <a:t>Official guidance</a:t>
            </a:r>
          </a:p>
          <a:p>
            <a:pPr marL="0" indent="0">
              <a:buNone/>
            </a:pPr>
            <a:endParaRPr lang="en-GB" sz="1600" noProof="0" dirty="0"/>
          </a:p>
          <a:p>
            <a:pPr marL="0" indent="0">
              <a:buNone/>
            </a:pPr>
            <a:r>
              <a:rPr lang="en-GB" sz="1600" b="1" noProof="0" dirty="0"/>
              <a:t>What counts as AI MISUSE:</a:t>
            </a:r>
          </a:p>
          <a:p>
            <a:pPr marL="0" indent="0">
              <a:buNone/>
            </a:pPr>
            <a:r>
              <a:rPr lang="en-GB" sz="1600" noProof="0" dirty="0"/>
              <a:t>• Student submits AI-generated work as their own</a:t>
            </a:r>
          </a:p>
          <a:p>
            <a:pPr marL="0" indent="0">
              <a:buNone/>
            </a:pPr>
            <a:r>
              <a:rPr lang="en-GB" sz="1600" noProof="0" dirty="0"/>
              <a:t>• Uses AI in controlled assessments without permission</a:t>
            </a:r>
          </a:p>
          <a:p>
            <a:pPr marL="0" indent="0">
              <a:buNone/>
            </a:pPr>
            <a:r>
              <a:rPr lang="en-GB" sz="1600" noProof="0" dirty="0"/>
              <a:t>• Uses AI for coursework beyond allowed parameters</a:t>
            </a:r>
          </a:p>
          <a:p>
            <a:pPr marL="0" indent="0">
              <a:buNone/>
            </a:pPr>
            <a:r>
              <a:rPr lang="en-GB" sz="1600" noProof="0" dirty="0"/>
              <a:t>• Fails to acknowledge AI assistance when required</a:t>
            </a:r>
          </a:p>
          <a:p>
            <a:pPr marL="0" indent="0">
              <a:buNone/>
            </a:pPr>
            <a:endParaRPr lang="en-GB" sz="1600" noProof="0" dirty="0"/>
          </a:p>
          <a:p>
            <a:pPr marL="0" indent="0">
              <a:buNone/>
            </a:pPr>
            <a:r>
              <a:rPr lang="en-GB" sz="1600" b="1" noProof="0" dirty="0"/>
              <a:t>Requirements for teachers/centres:</a:t>
            </a:r>
          </a:p>
          <a:p>
            <a:pPr marL="0" indent="0">
              <a:buNone/>
            </a:pPr>
            <a:r>
              <a:rPr lang="en-GB" sz="1600" noProof="0" dirty="0"/>
              <a:t>• Prevent malpractice (clear policies, supervision)</a:t>
            </a:r>
          </a:p>
          <a:p>
            <a:pPr marL="0" indent="0">
              <a:buNone/>
            </a:pPr>
            <a:r>
              <a:rPr lang="en-GB" sz="1600" noProof="0" dirty="0"/>
              <a:t>• Detect malpractice (checking authenticity)</a:t>
            </a:r>
          </a:p>
          <a:p>
            <a:pPr marL="0" indent="0">
              <a:buNone/>
            </a:pPr>
            <a:r>
              <a:rPr lang="en-GB" sz="1600" noProof="0" dirty="0"/>
              <a:t>• Report suspected malpractice to exam boards</a:t>
            </a:r>
          </a:p>
          <a:p>
            <a:pPr marL="0" indent="0">
              <a:buNone/>
            </a:pPr>
            <a:endParaRPr lang="en-GB" sz="1600" noProof="0" dirty="0"/>
          </a:p>
          <a:p>
            <a:pPr marL="0" indent="0">
              <a:buNone/>
            </a:pPr>
            <a:r>
              <a:rPr lang="en-GB" sz="1600" b="1" noProof="0" dirty="0"/>
              <a:t>AI use in MARKING:</a:t>
            </a:r>
          </a:p>
          <a:p>
            <a:pPr marL="0" indent="0">
              <a:buNone/>
            </a:pPr>
            <a:r>
              <a:rPr lang="en-GB" sz="1600" noProof="0" dirty="0"/>
              <a:t>Teachers can use AI to assist with marking/feedback</a:t>
            </a:r>
          </a:p>
          <a:p>
            <a:pPr marL="0" indent="0">
              <a:buNone/>
            </a:pPr>
            <a:r>
              <a:rPr lang="en-GB" sz="1600" noProof="0" dirty="0"/>
              <a:t>BUT human accountability must be maintained</a:t>
            </a:r>
          </a:p>
          <a:p>
            <a:pPr marL="0" indent="0">
              <a:buNone/>
            </a:pPr>
            <a:endParaRPr lang="en-GB" sz="1600" noProof="0" dirty="0"/>
          </a:p>
          <a:p>
            <a:pPr marL="0" indent="0">
              <a:buNone/>
            </a:pPr>
            <a:r>
              <a:rPr lang="en-GB" sz="1600" noProof="0" dirty="0"/>
              <a:t>DfE: DFE-ASSESS | UNESCO: LO1.2.4</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a:t>FORMATIVE vs SUMMATIVE ASSESSMENT</a:t>
            </a:r>
          </a:p>
        </p:txBody>
      </p:sp>
      <p:sp>
        <p:nvSpPr>
          <p:cNvPr id="3" name="Content Placeholder 2"/>
          <p:cNvSpPr>
            <a:spLocks noGrp="1"/>
          </p:cNvSpPr>
          <p:nvPr>
            <p:ph idx="1"/>
          </p:nvPr>
        </p:nvSpPr>
        <p:spPr>
          <a:xfrm>
            <a:off x="2202426" y="1600201"/>
            <a:ext cx="9379974" cy="5257799"/>
          </a:xfrm>
        </p:spPr>
        <p:txBody>
          <a:bodyPr>
            <a:normAutofit lnSpcReduction="10000"/>
          </a:bodyPr>
          <a:lstStyle/>
          <a:p>
            <a:pPr marL="0" indent="0">
              <a:buNone/>
            </a:pPr>
            <a:r>
              <a:rPr lang="en-GB" sz="2000" b="1" noProof="0" dirty="0"/>
              <a:t>Different rules apply:</a:t>
            </a:r>
          </a:p>
          <a:p>
            <a:pPr marL="0" indent="0">
              <a:buNone/>
            </a:pPr>
            <a:endParaRPr lang="en-GB" sz="1600" noProof="0" dirty="0"/>
          </a:p>
          <a:p>
            <a:pPr marL="0" indent="0">
              <a:buNone/>
            </a:pPr>
            <a:r>
              <a:rPr lang="en-GB" sz="1600" b="1" noProof="0" dirty="0"/>
              <a:t>FORMATIVE ASSESSMENT (Low stakes, learning-focused)</a:t>
            </a:r>
          </a:p>
          <a:p>
            <a:pPr marL="0" indent="0">
              <a:buNone/>
            </a:pPr>
            <a:r>
              <a:rPr lang="en-GB" sz="1600" noProof="0" dirty="0"/>
              <a:t>✓ AI-assisted feedback is appropriate WITH human oversight</a:t>
            </a:r>
          </a:p>
          <a:p>
            <a:pPr marL="0" indent="0">
              <a:buNone/>
            </a:pPr>
            <a:r>
              <a:rPr lang="en-GB" sz="1600" noProof="0" dirty="0"/>
              <a:t>✓ Can help provide faster, more detailed feedback</a:t>
            </a:r>
          </a:p>
          <a:p>
            <a:pPr marL="0" indent="0">
              <a:buNone/>
            </a:pPr>
            <a:r>
              <a:rPr lang="en-GB" sz="1600" noProof="0" dirty="0"/>
              <a:t>✓ Supports learning process</a:t>
            </a:r>
          </a:p>
          <a:p>
            <a:pPr marL="0" indent="0">
              <a:buNone/>
            </a:pPr>
            <a:r>
              <a:rPr lang="en-GB" sz="1600" noProof="0" dirty="0"/>
              <a:t>✓ Teacher personalizes based on student context</a:t>
            </a:r>
          </a:p>
          <a:p>
            <a:pPr marL="0" indent="0">
              <a:buNone/>
            </a:pPr>
            <a:endParaRPr lang="en-GB" sz="1600" noProof="0" dirty="0"/>
          </a:p>
          <a:p>
            <a:pPr marL="0" indent="0">
              <a:buNone/>
            </a:pPr>
            <a:r>
              <a:rPr lang="en-GB" sz="1600" b="1" noProof="0" dirty="0"/>
              <a:t>SUMMATIVE ASSESSMENT (High stakes, grades/exams)</a:t>
            </a:r>
          </a:p>
          <a:p>
            <a:pPr marL="0" indent="0">
              <a:buNone/>
            </a:pPr>
            <a:r>
              <a:rPr lang="en-GB" sz="1600" noProof="0" dirty="0"/>
              <a:t>⚠️ Much stricter controls needed</a:t>
            </a:r>
          </a:p>
          <a:p>
            <a:pPr marL="0" indent="0">
              <a:buNone/>
            </a:pPr>
            <a:r>
              <a:rPr lang="en-GB" sz="1600" noProof="0" dirty="0"/>
              <a:t>⚠️ AI detection less reliable</a:t>
            </a:r>
          </a:p>
          <a:p>
            <a:pPr marL="0" indent="0">
              <a:buNone/>
            </a:pPr>
            <a:r>
              <a:rPr lang="en-GB" sz="1600" noProof="0" dirty="0"/>
              <a:t>⚠️ JCQ malpractice rules apply</a:t>
            </a:r>
          </a:p>
          <a:p>
            <a:pPr marL="0" indent="0">
              <a:buNone/>
            </a:pPr>
            <a:r>
              <a:rPr lang="en-GB" sz="1600" noProof="0" dirty="0"/>
              <a:t>⚠️ Coursework requires clear policies</a:t>
            </a:r>
          </a:p>
          <a:p>
            <a:pPr marL="0" indent="0">
              <a:buNone/>
            </a:pPr>
            <a:r>
              <a:rPr lang="en-GB" sz="1600" noProof="0" dirty="0"/>
              <a:t>⚠️ Controlled conditions may prohibit AI entirely</a:t>
            </a:r>
          </a:p>
          <a:p>
            <a:pPr marL="0" indent="0">
              <a:buNone/>
            </a:pPr>
            <a:endParaRPr lang="en-GB" sz="1600" noProof="0" dirty="0"/>
          </a:p>
          <a:p>
            <a:pPr marL="0" indent="0">
              <a:buNone/>
            </a:pPr>
            <a:r>
              <a:rPr lang="en-GB" sz="1600" b="1" noProof="0" dirty="0"/>
              <a:t>Key principle: </a:t>
            </a:r>
            <a:r>
              <a:rPr lang="en-GB" sz="1600" noProof="0" dirty="0"/>
              <a:t>The higher the stakes, the more caution needed</a:t>
            </a:r>
          </a:p>
          <a:p>
            <a:pPr marL="0" indent="0">
              <a:buNone/>
            </a:pPr>
            <a:endParaRPr lang="en-GB" sz="1600" noProof="0" dirty="0"/>
          </a:p>
          <a:p>
            <a:pPr marL="0" indent="0">
              <a:buNone/>
            </a:pPr>
            <a:r>
              <a:rPr lang="en-GB" sz="1600" noProof="0" dirty="0"/>
              <a:t>DfE: DFE-ASSESS | UNESCO: LO4.2.3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AI-ASSISTED FEEDBACK MODEL</a:t>
            </a:r>
          </a:p>
        </p:txBody>
      </p:sp>
      <p:sp>
        <p:nvSpPr>
          <p:cNvPr id="3" name="Content Placeholder 2"/>
          <p:cNvSpPr>
            <a:spLocks noGrp="1"/>
          </p:cNvSpPr>
          <p:nvPr>
            <p:ph idx="1"/>
          </p:nvPr>
        </p:nvSpPr>
        <p:spPr>
          <a:xfrm>
            <a:off x="2271252" y="1288027"/>
            <a:ext cx="9311148" cy="5569974"/>
          </a:xfrm>
        </p:spPr>
        <p:txBody>
          <a:bodyPr>
            <a:normAutofit/>
          </a:bodyPr>
          <a:lstStyle/>
          <a:p>
            <a:pPr marL="0" indent="0">
              <a:buNone/>
            </a:pPr>
            <a:r>
              <a:rPr lang="en-GB" sz="1400" b="1" noProof="0" dirty="0"/>
              <a:t>The human accountability workflow:</a:t>
            </a:r>
          </a:p>
          <a:p>
            <a:pPr marL="0" indent="0">
              <a:buNone/>
            </a:pPr>
            <a:endParaRPr lang="en-GB" sz="1400" noProof="0" dirty="0"/>
          </a:p>
          <a:p>
            <a:pPr marL="0" indent="0">
              <a:buNone/>
            </a:pPr>
            <a:r>
              <a:rPr lang="en-GB" sz="1400" b="1" noProof="0" dirty="0"/>
              <a:t>STEP 1: AI generates initial feedback</a:t>
            </a:r>
          </a:p>
          <a:p>
            <a:pPr marL="0" indent="0">
              <a:buNone/>
            </a:pPr>
            <a:r>
              <a:rPr lang="en-GB" sz="1400" noProof="0" dirty="0"/>
              <a:t>Use AI to draft comments on student work</a:t>
            </a:r>
          </a:p>
          <a:p>
            <a:pPr marL="0" indent="0">
              <a:buNone/>
            </a:pPr>
            <a:r>
              <a:rPr lang="en-GB" sz="1400" noProof="0" dirty="0"/>
              <a:t>Fast, consistent, covers key points</a:t>
            </a:r>
          </a:p>
          <a:p>
            <a:pPr marL="0" indent="0">
              <a:buNone/>
            </a:pPr>
            <a:endParaRPr lang="en-GB" sz="1400" noProof="0" dirty="0"/>
          </a:p>
          <a:p>
            <a:pPr marL="0" indent="0">
              <a:buNone/>
            </a:pPr>
            <a:r>
              <a:rPr lang="en-GB" sz="1400" b="1" noProof="0" dirty="0"/>
              <a:t>STEP 2: Teacher reviews and personalises</a:t>
            </a:r>
          </a:p>
          <a:p>
            <a:pPr marL="0" indent="0">
              <a:buNone/>
            </a:pPr>
            <a:r>
              <a:rPr lang="en-GB" sz="1400" noProof="0" dirty="0"/>
              <a:t>Add context AI doesn't know:</a:t>
            </a:r>
          </a:p>
          <a:p>
            <a:pPr marL="0" indent="0">
              <a:buNone/>
            </a:pPr>
            <a:r>
              <a:rPr lang="en-GB" sz="1400" noProof="0" dirty="0"/>
              <a:t>• Student's prior progress</a:t>
            </a:r>
          </a:p>
          <a:p>
            <a:pPr marL="0" indent="0">
              <a:buNone/>
            </a:pPr>
            <a:r>
              <a:rPr lang="en-GB" sz="1400" noProof="0" dirty="0"/>
              <a:t>• Learning needs (SEND, EAL)</a:t>
            </a:r>
          </a:p>
          <a:p>
            <a:pPr marL="0" indent="0">
              <a:buNone/>
            </a:pPr>
            <a:r>
              <a:rPr lang="en-GB" sz="1400" noProof="0" dirty="0"/>
              <a:t>• Confidence/motivational needs</a:t>
            </a:r>
          </a:p>
          <a:p>
            <a:pPr marL="0" indent="0">
              <a:buNone/>
            </a:pPr>
            <a:r>
              <a:rPr lang="en-GB" sz="1400" noProof="0" dirty="0"/>
              <a:t>• Classroom discussions/explanations</a:t>
            </a:r>
          </a:p>
          <a:p>
            <a:pPr marL="0" indent="0">
              <a:buNone/>
            </a:pPr>
            <a:r>
              <a:rPr lang="en-GB" sz="1400" noProof="0" dirty="0"/>
              <a:t>• Next steps based on your planning</a:t>
            </a:r>
          </a:p>
          <a:p>
            <a:pPr marL="0" indent="0">
              <a:buNone/>
            </a:pPr>
            <a:endParaRPr lang="en-GB" sz="1400" noProof="0" dirty="0"/>
          </a:p>
          <a:p>
            <a:pPr marL="0" indent="0">
              <a:buNone/>
            </a:pPr>
            <a:r>
              <a:rPr lang="en-GB" sz="1400" b="1" noProof="0" dirty="0"/>
              <a:t>STEP 3: Teacher approves and sends</a:t>
            </a:r>
          </a:p>
          <a:p>
            <a:pPr marL="0" indent="0">
              <a:buNone/>
            </a:pPr>
            <a:r>
              <a:rPr lang="en-GB" sz="1400" noProof="0" dirty="0"/>
              <a:t>You are accountable for the final feedback</a:t>
            </a:r>
          </a:p>
          <a:p>
            <a:pPr marL="0" indent="0">
              <a:buNone/>
            </a:pPr>
            <a:r>
              <a:rPr lang="en-GB" sz="1400" noProof="0" dirty="0"/>
              <a:t>Check tone, accuracy, appropriateness</a:t>
            </a:r>
          </a:p>
          <a:p>
            <a:pPr marL="0" indent="0">
              <a:buNone/>
            </a:pPr>
            <a:endParaRPr lang="en-GB" sz="1400" noProof="0" dirty="0"/>
          </a:p>
          <a:p>
            <a:pPr marL="0" indent="0">
              <a:buNone/>
            </a:pPr>
            <a:r>
              <a:rPr lang="en-GB" sz="1400" noProof="0" dirty="0"/>
              <a:t>AI gives you the scaffold, you add the humanity.</a:t>
            </a:r>
          </a:p>
          <a:p>
            <a:pPr marL="0" indent="0">
              <a:buNone/>
            </a:pPr>
            <a:endParaRPr lang="en-GB" sz="1400" noProof="0" dirty="0"/>
          </a:p>
          <a:p>
            <a:pPr marL="0" indent="0">
              <a:buNone/>
            </a:pPr>
            <a:r>
              <a:rPr lang="en-GB" sz="1400" noProof="0" dirty="0"/>
              <a:t>DfE: DFE-ASSESS | UNESCO: LO1.2.4</a:t>
            </a:r>
          </a:p>
        </p:txBody>
      </p:sp>
      <p:pic>
        <p:nvPicPr>
          <p:cNvPr id="7" name="Picture 6">
            <a:extLst>
              <a:ext uri="{FF2B5EF4-FFF2-40B4-BE49-F238E27FC236}">
                <a16:creationId xmlns:a16="http://schemas.microsoft.com/office/drawing/2014/main" id="{A1ADB2EE-3E5A-DE77-057F-6868FA6EA1F3}"/>
              </a:ext>
            </a:extLst>
          </p:cNvPr>
          <p:cNvPicPr>
            <a:picLocks noChangeAspect="1"/>
          </p:cNvPicPr>
          <p:nvPr/>
        </p:nvPicPr>
        <p:blipFill>
          <a:blip r:embed="rId3"/>
          <a:stretch>
            <a:fillRect/>
          </a:stretch>
        </p:blipFill>
        <p:spPr>
          <a:xfrm>
            <a:off x="6489290" y="1288027"/>
            <a:ext cx="3431458" cy="514718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DETECTING STUDENT AI USE</a:t>
            </a:r>
          </a:p>
        </p:txBody>
      </p:sp>
      <p:sp>
        <p:nvSpPr>
          <p:cNvPr id="3" name="Content Placeholder 2"/>
          <p:cNvSpPr>
            <a:spLocks noGrp="1"/>
          </p:cNvSpPr>
          <p:nvPr>
            <p:ph idx="1"/>
          </p:nvPr>
        </p:nvSpPr>
        <p:spPr>
          <a:xfrm>
            <a:off x="2438400" y="1307690"/>
            <a:ext cx="9143999" cy="5550309"/>
          </a:xfrm>
        </p:spPr>
        <p:txBody>
          <a:bodyPr>
            <a:normAutofit lnSpcReduction="10000"/>
          </a:bodyPr>
          <a:lstStyle/>
          <a:p>
            <a:pPr marL="0" indent="0">
              <a:buNone/>
            </a:pPr>
            <a:r>
              <a:rPr lang="en-GB" sz="1800" noProof="0" dirty="0"/>
              <a:t>Signs to look for (not definitive, but indicators):</a:t>
            </a:r>
          </a:p>
          <a:p>
            <a:pPr marL="0" indent="0">
              <a:buNone/>
            </a:pPr>
            <a:endParaRPr lang="en-GB" sz="1400" noProof="0" dirty="0"/>
          </a:p>
          <a:p>
            <a:pPr marL="0" indent="0">
              <a:buNone/>
            </a:pPr>
            <a:r>
              <a:rPr lang="en-GB" sz="1400" b="1" noProof="0" dirty="0"/>
              <a:t>CONTENT INDICATORS:</a:t>
            </a:r>
          </a:p>
          <a:p>
            <a:pPr marL="0" indent="0">
              <a:buNone/>
            </a:pPr>
            <a:r>
              <a:rPr lang="en-GB" sz="1400" noProof="0" dirty="0"/>
              <a:t>• Sudden change in vocabulary/sophistication</a:t>
            </a:r>
          </a:p>
          <a:p>
            <a:pPr marL="0" indent="0">
              <a:buNone/>
            </a:pPr>
            <a:r>
              <a:rPr lang="en-GB" sz="1400" noProof="0" dirty="0"/>
              <a:t>• Knowledge beyond what's been taught</a:t>
            </a:r>
          </a:p>
          <a:p>
            <a:pPr marL="0" indent="0">
              <a:buNone/>
            </a:pPr>
            <a:r>
              <a:rPr lang="en-GB" sz="1400" noProof="0" dirty="0"/>
              <a:t>• Generic examples lacking personal touch</a:t>
            </a:r>
          </a:p>
          <a:p>
            <a:pPr marL="0" indent="0">
              <a:buNone/>
            </a:pPr>
            <a:r>
              <a:rPr lang="en-GB" sz="1400" noProof="0" dirty="0"/>
              <a:t>• Overly formal or American language</a:t>
            </a:r>
          </a:p>
          <a:p>
            <a:pPr marL="0" indent="0">
              <a:buNone/>
            </a:pPr>
            <a:r>
              <a:rPr lang="en-GB" sz="1400" noProof="0" dirty="0"/>
              <a:t>• References to sources not provided in class</a:t>
            </a:r>
          </a:p>
          <a:p>
            <a:pPr marL="0" indent="0">
              <a:buNone/>
            </a:pPr>
            <a:r>
              <a:rPr lang="en-GB" sz="1400" noProof="0" dirty="0"/>
              <a:t>• Perfect grammar from student who usually struggles</a:t>
            </a:r>
          </a:p>
          <a:p>
            <a:pPr marL="0" indent="0">
              <a:buNone/>
            </a:pPr>
            <a:endParaRPr lang="en-GB" sz="1400" noProof="0" dirty="0"/>
          </a:p>
          <a:p>
            <a:pPr marL="0" indent="0">
              <a:buNone/>
            </a:pPr>
            <a:r>
              <a:rPr lang="en-GB" sz="1400" b="1" noProof="0" dirty="0"/>
              <a:t>STRUCTURAL INDICATORS:</a:t>
            </a:r>
          </a:p>
          <a:p>
            <a:pPr marL="0" indent="0">
              <a:buNone/>
            </a:pPr>
            <a:r>
              <a:rPr lang="en-GB" sz="1400" noProof="0" dirty="0"/>
              <a:t>• Formulaic structure (intro, 3 points, conclusion)</a:t>
            </a:r>
          </a:p>
          <a:p>
            <a:pPr marL="0" indent="0">
              <a:buNone/>
            </a:pPr>
            <a:r>
              <a:rPr lang="en-GB" sz="1400" noProof="0" dirty="0"/>
              <a:t>• Lack of personal voice/style</a:t>
            </a:r>
          </a:p>
          <a:p>
            <a:pPr marL="0" indent="0">
              <a:buNone/>
            </a:pPr>
            <a:r>
              <a:rPr lang="en-GB" sz="1400" noProof="0" dirty="0"/>
              <a:t>• All paragraphs similar length</a:t>
            </a:r>
          </a:p>
          <a:p>
            <a:pPr marL="0" indent="0">
              <a:buNone/>
            </a:pPr>
            <a:r>
              <a:rPr lang="en-GB" sz="1400" noProof="0" dirty="0"/>
              <a:t>• No drafting errors or corrections</a:t>
            </a:r>
          </a:p>
          <a:p>
            <a:pPr marL="0" indent="0">
              <a:buNone/>
            </a:pPr>
            <a:endParaRPr lang="en-GB" sz="1400" noProof="0" dirty="0"/>
          </a:p>
          <a:p>
            <a:pPr marL="0" indent="0">
              <a:buNone/>
            </a:pPr>
            <a:r>
              <a:rPr lang="en-GB" sz="1400" b="1" noProof="0" dirty="0"/>
              <a:t>IMPORTANT: </a:t>
            </a:r>
            <a:r>
              <a:rPr lang="en-GB" sz="1400" noProof="0" dirty="0"/>
              <a:t>Detection tools are unreliable</a:t>
            </a:r>
          </a:p>
          <a:p>
            <a:pPr marL="0" indent="0">
              <a:buNone/>
            </a:pPr>
            <a:r>
              <a:rPr lang="en-GB" sz="1400" noProof="0" dirty="0"/>
              <a:t>False positives are common</a:t>
            </a:r>
          </a:p>
          <a:p>
            <a:pPr marL="0" indent="0">
              <a:buNone/>
            </a:pPr>
            <a:r>
              <a:rPr lang="en-GB" sz="1400" noProof="0" dirty="0"/>
              <a:t>Never accuse based solely on detection software</a:t>
            </a:r>
          </a:p>
          <a:p>
            <a:pPr marL="0" indent="0">
              <a:buNone/>
            </a:pPr>
            <a:endParaRPr lang="en-GB" sz="1400" noProof="0" dirty="0"/>
          </a:p>
          <a:p>
            <a:pPr marL="0" indent="0">
              <a:buNone/>
            </a:pPr>
            <a:r>
              <a:rPr lang="en-GB" sz="1400" b="1" noProof="0" dirty="0"/>
              <a:t>Best approach: </a:t>
            </a:r>
            <a:r>
              <a:rPr lang="en-GB" sz="1400" noProof="0" dirty="0"/>
              <a:t>Know your students' capabilities</a:t>
            </a:r>
          </a:p>
          <a:p>
            <a:pPr marL="0" indent="0">
              <a:buNone/>
            </a:pPr>
            <a:endParaRPr lang="en-GB" sz="1400" noProof="0" dirty="0"/>
          </a:p>
          <a:p>
            <a:pPr marL="0" indent="0">
              <a:buNone/>
            </a:pPr>
            <a:r>
              <a:rPr lang="en-GB" sz="1400" noProof="0" dirty="0"/>
              <a:t>DfE: DFE-ASSESS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noProof="0" dirty="0"/>
              <a:t>CREATING AI-AWARE ASSESSMENT POLICIES</a:t>
            </a:r>
          </a:p>
        </p:txBody>
      </p:sp>
      <p:sp>
        <p:nvSpPr>
          <p:cNvPr id="3" name="Content Placeholder 2"/>
          <p:cNvSpPr>
            <a:spLocks noGrp="1"/>
          </p:cNvSpPr>
          <p:nvPr>
            <p:ph idx="1"/>
          </p:nvPr>
        </p:nvSpPr>
        <p:spPr>
          <a:xfrm>
            <a:off x="2438400" y="1417638"/>
            <a:ext cx="9143999" cy="5337123"/>
          </a:xfrm>
        </p:spPr>
        <p:txBody>
          <a:bodyPr>
            <a:normAutofit/>
          </a:bodyPr>
          <a:lstStyle/>
          <a:p>
            <a:pPr marL="0" indent="0">
              <a:buNone/>
            </a:pPr>
            <a:r>
              <a:rPr lang="en-GB" sz="1800" noProof="0" dirty="0"/>
              <a:t>Update policies to address AI explicitly:</a:t>
            </a:r>
          </a:p>
          <a:p>
            <a:pPr marL="0" indent="0">
              <a:buNone/>
            </a:pPr>
            <a:endParaRPr lang="en-GB" sz="1200" noProof="0" dirty="0"/>
          </a:p>
          <a:p>
            <a:pPr marL="0" indent="0">
              <a:buNone/>
            </a:pPr>
            <a:r>
              <a:rPr lang="en-GB" sz="1200" b="1" noProof="0" dirty="0"/>
              <a:t>HOMEWORK POLICY:</a:t>
            </a:r>
          </a:p>
          <a:p>
            <a:pPr marL="0" indent="0">
              <a:buNone/>
            </a:pPr>
            <a:r>
              <a:rPr lang="en-GB" sz="1200" noProof="0" dirty="0"/>
              <a:t>• State when AI use is acceptable (research, brainstorming)</a:t>
            </a:r>
          </a:p>
          <a:p>
            <a:pPr marL="0" indent="0">
              <a:buNone/>
            </a:pPr>
            <a:r>
              <a:rPr lang="en-GB" sz="1200" noProof="0" dirty="0"/>
              <a:t>• State when it's not (submitting AI work as own)</a:t>
            </a:r>
          </a:p>
          <a:p>
            <a:pPr marL="0" indent="0">
              <a:buNone/>
            </a:pPr>
            <a:r>
              <a:rPr lang="en-GB" sz="1200" noProof="0" dirty="0"/>
              <a:t>• Require acknowledgment if AI used</a:t>
            </a:r>
          </a:p>
          <a:p>
            <a:pPr marL="0" indent="0">
              <a:buNone/>
            </a:pPr>
            <a:r>
              <a:rPr lang="en-GB" sz="1200" noProof="0" dirty="0"/>
              <a:t>• Explain consequences of misuse</a:t>
            </a:r>
          </a:p>
          <a:p>
            <a:pPr marL="0" indent="0">
              <a:buNone/>
            </a:pPr>
            <a:endParaRPr lang="en-GB" sz="1200" noProof="0" dirty="0"/>
          </a:p>
          <a:p>
            <a:pPr marL="0" indent="0">
              <a:buNone/>
            </a:pPr>
            <a:r>
              <a:rPr lang="en-GB" sz="1200" b="1" noProof="0" dirty="0"/>
              <a:t>ASSESSMENT POLICY:</a:t>
            </a:r>
          </a:p>
          <a:p>
            <a:pPr marL="0" indent="0">
              <a:buNone/>
            </a:pPr>
            <a:r>
              <a:rPr lang="en-GB" sz="1200" noProof="0" dirty="0"/>
              <a:t>• Different rules for formative vs summative</a:t>
            </a:r>
          </a:p>
          <a:p>
            <a:pPr marL="0" indent="0">
              <a:buNone/>
            </a:pPr>
            <a:r>
              <a:rPr lang="en-GB" sz="1200" noProof="0" dirty="0"/>
              <a:t>• JCQ compliance for exam work</a:t>
            </a:r>
          </a:p>
          <a:p>
            <a:pPr marL="0" indent="0">
              <a:buNone/>
            </a:pPr>
            <a:r>
              <a:rPr lang="en-GB" sz="1200" noProof="0" dirty="0"/>
              <a:t>• Teacher feedback may be AI-assisted</a:t>
            </a:r>
          </a:p>
          <a:p>
            <a:pPr marL="0" indent="0">
              <a:buNone/>
            </a:pPr>
            <a:r>
              <a:rPr lang="en-GB" sz="1200" noProof="0" dirty="0"/>
              <a:t>• Coursework guidelines (subject-specific)</a:t>
            </a:r>
          </a:p>
          <a:p>
            <a:pPr marL="0" indent="0">
              <a:buNone/>
            </a:pPr>
            <a:endParaRPr lang="en-GB" sz="1200" noProof="0" dirty="0"/>
          </a:p>
          <a:p>
            <a:pPr marL="0" indent="0">
              <a:buNone/>
            </a:pPr>
            <a:r>
              <a:rPr lang="en-GB" sz="1200" b="1" noProof="0" dirty="0"/>
              <a:t>STUDENT GUIDANCE:</a:t>
            </a:r>
          </a:p>
          <a:p>
            <a:pPr marL="0" indent="0">
              <a:buNone/>
            </a:pPr>
            <a:r>
              <a:rPr lang="en-GB" sz="1200" noProof="0" dirty="0"/>
              <a:t>• "How to use AI responsibly for learning"</a:t>
            </a:r>
          </a:p>
          <a:p>
            <a:pPr marL="0" indent="0">
              <a:buNone/>
            </a:pPr>
            <a:r>
              <a:rPr lang="en-GB" sz="1200" noProof="0" dirty="0"/>
              <a:t>• Examples of appropriate vs inappropriate use</a:t>
            </a:r>
          </a:p>
          <a:p>
            <a:pPr marL="0" indent="0">
              <a:buNone/>
            </a:pPr>
            <a:r>
              <a:rPr lang="en-GB" sz="1200" noProof="0" dirty="0"/>
              <a:t>• How to cite AI assistance</a:t>
            </a:r>
          </a:p>
          <a:p>
            <a:pPr marL="0" indent="0">
              <a:buNone/>
            </a:pPr>
            <a:r>
              <a:rPr lang="en-GB" sz="1200" noProof="0" dirty="0"/>
              <a:t>• Academic integrity expectations</a:t>
            </a:r>
          </a:p>
          <a:p>
            <a:pPr marL="0" indent="0">
              <a:buNone/>
            </a:pPr>
            <a:endParaRPr lang="en-GB" sz="1200" noProof="0" dirty="0"/>
          </a:p>
          <a:p>
            <a:pPr marL="0" indent="0">
              <a:buNone/>
            </a:pPr>
            <a:r>
              <a:rPr lang="en-GB" sz="1200" b="1" noProof="0" dirty="0"/>
              <a:t>Clear policies prevent problems.</a:t>
            </a:r>
          </a:p>
          <a:p>
            <a:pPr marL="0" indent="0">
              <a:buNone/>
            </a:pPr>
            <a:endParaRPr lang="en-GB" sz="1200" noProof="0" dirty="0"/>
          </a:p>
          <a:p>
            <a:pPr marL="0" indent="0">
              <a:buNone/>
            </a:pPr>
            <a:r>
              <a:rPr lang="en-GB" sz="1200" noProof="0" dirty="0"/>
              <a:t>DfE: DFE-ASSESS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HANDS-ON TASK (20 MINUTES)</a:t>
            </a:r>
          </a:p>
        </p:txBody>
      </p:sp>
      <p:sp>
        <p:nvSpPr>
          <p:cNvPr id="3" name="Content Placeholder 2"/>
          <p:cNvSpPr>
            <a:spLocks noGrp="1"/>
          </p:cNvSpPr>
          <p:nvPr>
            <p:ph idx="1"/>
          </p:nvPr>
        </p:nvSpPr>
        <p:spPr>
          <a:xfrm>
            <a:off x="2349910" y="1337187"/>
            <a:ext cx="9232490" cy="5520813"/>
          </a:xfrm>
        </p:spPr>
        <p:txBody>
          <a:bodyPr>
            <a:normAutofit fontScale="55000" lnSpcReduction="20000"/>
          </a:bodyPr>
          <a:lstStyle/>
          <a:p>
            <a:pPr marL="0" indent="0">
              <a:buNone/>
            </a:pPr>
            <a:r>
              <a:rPr lang="en-GB" sz="3800" noProof="0" dirty="0"/>
              <a:t>CREATE AI-ASSISTED FEEDBACK WITH HUMAN ACCOUNTABILITY</a:t>
            </a:r>
          </a:p>
          <a:p>
            <a:pPr marL="0" indent="0">
              <a:buNone/>
            </a:pPr>
            <a:endParaRPr lang="en-GB" noProof="0" dirty="0"/>
          </a:p>
          <a:p>
            <a:pPr marL="0" indent="0">
              <a:buNone/>
            </a:pPr>
            <a:r>
              <a:rPr lang="en-GB" b="1" noProof="0" dirty="0"/>
              <a:t>Your task:</a:t>
            </a:r>
          </a:p>
          <a:p>
            <a:pPr marL="0" indent="0">
              <a:buNone/>
            </a:pPr>
            <a:r>
              <a:rPr lang="en-GB" noProof="0" dirty="0"/>
              <a:t>1. Choose 3-5 examples of student work (or use provided samples)</a:t>
            </a:r>
          </a:p>
          <a:p>
            <a:pPr marL="0" indent="0">
              <a:buNone/>
            </a:pPr>
            <a:r>
              <a:rPr lang="en-GB" noProof="0" dirty="0"/>
              <a:t>2. Use AI to generate initial feedback for each</a:t>
            </a:r>
          </a:p>
          <a:p>
            <a:pPr marL="0" indent="0">
              <a:buNone/>
            </a:pPr>
            <a:r>
              <a:rPr lang="en-GB" noProof="0" dirty="0"/>
              <a:t>3. Review feedback against student context you know</a:t>
            </a:r>
          </a:p>
          <a:p>
            <a:pPr marL="0" indent="0">
              <a:buNone/>
            </a:pPr>
            <a:r>
              <a:rPr lang="en-GB" noProof="0" dirty="0"/>
              <a:t>4. Personalize feedback to add:</a:t>
            </a:r>
          </a:p>
          <a:p>
            <a:pPr marL="0" indent="0">
              <a:buNone/>
            </a:pPr>
            <a:r>
              <a:rPr lang="en-GB" noProof="0" dirty="0"/>
              <a:t>   - Student-specific context</a:t>
            </a:r>
          </a:p>
          <a:p>
            <a:pPr marL="0" indent="0">
              <a:buNone/>
            </a:pPr>
            <a:r>
              <a:rPr lang="en-GB" noProof="0" dirty="0"/>
              <a:t>   - Encouragement/motivation</a:t>
            </a:r>
          </a:p>
          <a:p>
            <a:pPr marL="0" indent="0">
              <a:buNone/>
            </a:pPr>
            <a:r>
              <a:rPr lang="en-GB" noProof="0" dirty="0"/>
              <a:t>   - Connection to teaching</a:t>
            </a:r>
          </a:p>
          <a:p>
            <a:pPr marL="0" indent="0">
              <a:buNone/>
            </a:pPr>
            <a:r>
              <a:rPr lang="en-GB" noProof="0" dirty="0"/>
              <a:t>   - Specific next steps</a:t>
            </a:r>
          </a:p>
          <a:p>
            <a:pPr marL="0" indent="0">
              <a:buNone/>
            </a:pPr>
            <a:r>
              <a:rPr lang="en-GB" noProof="0" dirty="0"/>
              <a:t>5. Complete Human Accountability Log</a:t>
            </a:r>
          </a:p>
          <a:p>
            <a:pPr marL="0" indent="0">
              <a:buNone/>
            </a:pPr>
            <a:r>
              <a:rPr lang="en-GB" noProof="0" dirty="0"/>
              <a:t>6. Compare: AI draft vs your final version</a:t>
            </a:r>
          </a:p>
          <a:p>
            <a:pPr marL="0" indent="0">
              <a:buNone/>
            </a:pPr>
            <a:endParaRPr lang="en-GB" noProof="0" dirty="0"/>
          </a:p>
          <a:p>
            <a:pPr marL="0" indent="0">
              <a:buNone/>
            </a:pPr>
            <a:r>
              <a:rPr lang="en-GB" b="1" noProof="0" dirty="0"/>
              <a:t>Output: </a:t>
            </a:r>
            <a:r>
              <a:rPr lang="en-GB" noProof="0" dirty="0"/>
              <a:t>Personalized feedback + accountability log</a:t>
            </a:r>
          </a:p>
          <a:p>
            <a:pPr marL="0" indent="0">
              <a:buNone/>
            </a:pPr>
            <a:endParaRPr lang="en-GB" noProof="0" dirty="0"/>
          </a:p>
          <a:p>
            <a:pPr marL="0" indent="0">
              <a:buNone/>
            </a:pPr>
            <a:r>
              <a:rPr lang="en-GB" noProof="0" dirty="0"/>
              <a:t>This demonstrates safe, effective AI-assisted feedback.</a:t>
            </a:r>
          </a:p>
          <a:p>
            <a:pPr marL="0" indent="0">
              <a:buNone/>
            </a:pPr>
            <a:endParaRPr lang="en-GB" noProof="0" dirty="0"/>
          </a:p>
          <a:p>
            <a:pPr marL="0" indent="0">
              <a:buNone/>
            </a:pPr>
            <a:r>
              <a:rPr lang="en-GB" noProof="0" dirty="0"/>
              <a:t>UNESCO: LO1.2.4, LO4.2.3 | DfE: DFE-ASSESS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HUMAN ACCOUNTABILITY LOG</a:t>
            </a:r>
          </a:p>
        </p:txBody>
      </p:sp>
      <p:sp>
        <p:nvSpPr>
          <p:cNvPr id="3" name="Content Placeholder 2"/>
          <p:cNvSpPr>
            <a:spLocks noGrp="1"/>
          </p:cNvSpPr>
          <p:nvPr>
            <p:ph idx="1"/>
          </p:nvPr>
        </p:nvSpPr>
        <p:spPr>
          <a:xfrm>
            <a:off x="2576052" y="1258529"/>
            <a:ext cx="9006347" cy="5466736"/>
          </a:xfrm>
        </p:spPr>
        <p:txBody>
          <a:bodyPr>
            <a:normAutofit/>
          </a:bodyPr>
          <a:lstStyle/>
          <a:p>
            <a:pPr marL="0" indent="0">
              <a:buNone/>
            </a:pPr>
            <a:r>
              <a:rPr lang="en-GB" sz="1600" noProof="0" dirty="0"/>
              <a:t>Complete for each piece of feedback:</a:t>
            </a:r>
          </a:p>
          <a:p>
            <a:pPr marL="0" indent="0">
              <a:buNone/>
            </a:pPr>
            <a:endParaRPr lang="en-GB" sz="1200" noProof="0" dirty="0"/>
          </a:p>
          <a:p>
            <a:pPr marL="0" indent="0">
              <a:buNone/>
            </a:pPr>
            <a:r>
              <a:rPr lang="en-GB" sz="1200" b="1" noProof="0" dirty="0"/>
              <a:t>STUDENT WORK</a:t>
            </a:r>
            <a:r>
              <a:rPr lang="en-GB" sz="1200" noProof="0" dirty="0"/>
              <a:t>: [Brief description]</a:t>
            </a:r>
          </a:p>
          <a:p>
            <a:pPr marL="0" indent="0">
              <a:buNone/>
            </a:pPr>
            <a:endParaRPr lang="en-GB" sz="1200" noProof="0" dirty="0"/>
          </a:p>
          <a:p>
            <a:pPr marL="0" indent="0">
              <a:buNone/>
            </a:pPr>
            <a:r>
              <a:rPr lang="en-GB" sz="1200" b="1" noProof="0" dirty="0"/>
              <a:t>AI-GENERATED FEEDBACK:</a:t>
            </a:r>
          </a:p>
          <a:p>
            <a:pPr marL="0" indent="0">
              <a:buNone/>
            </a:pPr>
            <a:r>
              <a:rPr lang="en-GB" sz="1200" noProof="0" dirty="0"/>
              <a:t>[Paste AI draft here]</a:t>
            </a:r>
          </a:p>
          <a:p>
            <a:pPr marL="0" indent="0">
              <a:buNone/>
            </a:pPr>
            <a:endParaRPr lang="en-GB" sz="1200" noProof="0" dirty="0"/>
          </a:p>
          <a:p>
            <a:pPr marL="0" indent="0">
              <a:buNone/>
            </a:pPr>
            <a:r>
              <a:rPr lang="en-GB" sz="1200" b="1" noProof="0" dirty="0"/>
              <a:t>WHAT AI DIDN'T KNOW:</a:t>
            </a:r>
          </a:p>
          <a:p>
            <a:pPr marL="0" indent="0">
              <a:buNone/>
            </a:pPr>
            <a:r>
              <a:rPr lang="en-GB" sz="1200" noProof="0" dirty="0"/>
              <a:t>• Student context:</a:t>
            </a:r>
          </a:p>
          <a:p>
            <a:pPr marL="0" indent="0">
              <a:buNone/>
            </a:pPr>
            <a:r>
              <a:rPr lang="en-GB" sz="1200" noProof="0" dirty="0"/>
              <a:t>• Prior progress:</a:t>
            </a:r>
          </a:p>
          <a:p>
            <a:pPr marL="0" indent="0">
              <a:buNone/>
            </a:pPr>
            <a:r>
              <a:rPr lang="en-GB" sz="1200" noProof="0" dirty="0"/>
              <a:t>• Learning needs:</a:t>
            </a:r>
          </a:p>
          <a:p>
            <a:pPr marL="0" indent="0">
              <a:buNone/>
            </a:pPr>
            <a:r>
              <a:rPr lang="en-GB" sz="1200" noProof="0" dirty="0"/>
              <a:t>• Classroom discussions:</a:t>
            </a:r>
          </a:p>
          <a:p>
            <a:pPr marL="0" indent="0">
              <a:buNone/>
            </a:pPr>
            <a:endParaRPr lang="en-GB" sz="1200" noProof="0" dirty="0"/>
          </a:p>
          <a:p>
            <a:pPr marL="0" indent="0">
              <a:buNone/>
            </a:pPr>
            <a:r>
              <a:rPr lang="en-GB" sz="1200" b="1" noProof="0" dirty="0"/>
              <a:t>WHAT I ADDED/CHANGED:</a:t>
            </a:r>
          </a:p>
          <a:p>
            <a:pPr marL="0" indent="0">
              <a:buNone/>
            </a:pPr>
            <a:r>
              <a:rPr lang="en-GB" sz="1200" noProof="0" dirty="0"/>
              <a:t>• Personalization:</a:t>
            </a:r>
          </a:p>
          <a:p>
            <a:pPr marL="0" indent="0">
              <a:buNone/>
            </a:pPr>
            <a:r>
              <a:rPr lang="en-GB" sz="1200" noProof="0" dirty="0"/>
              <a:t>• Tone adjustments:</a:t>
            </a:r>
          </a:p>
          <a:p>
            <a:pPr marL="0" indent="0">
              <a:buNone/>
            </a:pPr>
            <a:r>
              <a:rPr lang="en-GB" sz="1200" noProof="0" dirty="0"/>
              <a:t>• Specific examples:</a:t>
            </a:r>
          </a:p>
          <a:p>
            <a:pPr marL="0" indent="0">
              <a:buNone/>
            </a:pPr>
            <a:r>
              <a:rPr lang="en-GB" sz="1200" noProof="0" dirty="0"/>
              <a:t>• Next steps:</a:t>
            </a:r>
          </a:p>
          <a:p>
            <a:pPr marL="0" indent="0">
              <a:buNone/>
            </a:pPr>
            <a:endParaRPr lang="en-GB" sz="1200" noProof="0" dirty="0"/>
          </a:p>
          <a:p>
            <a:pPr marL="0" indent="0">
              <a:buNone/>
            </a:pPr>
            <a:r>
              <a:rPr lang="en-GB" sz="1200" b="1" noProof="0" dirty="0"/>
              <a:t>FINAL FEEDBACK APPROVED: </a:t>
            </a:r>
          </a:p>
          <a:p>
            <a:pPr marL="0" indent="0">
              <a:buNone/>
            </a:pPr>
            <a:endParaRPr lang="en-GB" sz="1200" noProof="0" dirty="0"/>
          </a:p>
          <a:p>
            <a:pPr marL="0" indent="0">
              <a:buNone/>
            </a:pPr>
            <a:r>
              <a:rPr lang="en-GB" sz="1200" noProof="0" dirty="0"/>
              <a:t>I am accountable for this feedback.</a:t>
            </a:r>
          </a:p>
          <a:p>
            <a:pPr marL="0" indent="0">
              <a:buNone/>
            </a:pPr>
            <a:endParaRPr lang="en-GB" sz="1200" noProof="0" dirty="0"/>
          </a:p>
          <a:p>
            <a:pPr marL="0" indent="0">
              <a:buNone/>
            </a:pPr>
            <a:r>
              <a:rPr lang="en-GB" sz="1200" noProof="0" dirty="0"/>
              <a:t>⏱️ Working time: 20 minutes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54</TotalTime>
  <Words>3787</Words>
  <Application>Microsoft Office PowerPoint</Application>
  <PresentationFormat>Widescreen</PresentationFormat>
  <Paragraphs>557</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AI-READY TEACHING Session 4 of 6</vt:lpstr>
      <vt:lpstr>PRIOR KNOWLEDGE &amp; OBJECTIVES</vt:lpstr>
      <vt:lpstr>JCQ GUIDANCE ON AI</vt:lpstr>
      <vt:lpstr>FORMATIVE vs SUMMATIVE ASSESSMENT</vt:lpstr>
      <vt:lpstr>AI-ASSISTED FEEDBACK MODEL</vt:lpstr>
      <vt:lpstr>DETECTING STUDENT AI USE</vt:lpstr>
      <vt:lpstr>CREATING AI-AWARE ASSESSMENT POLICIES</vt:lpstr>
      <vt:lpstr>HANDS-ON TASK (20 MINUTES)</vt:lpstr>
      <vt:lpstr>HUMAN ACCOUNTABILITY LOG</vt:lpstr>
      <vt:lpstr>DEBRIEF &amp; KEY INSIGHTS</vt:lpstr>
      <vt:lpstr>KEY TAKEAWAYS &amp; NEXT SESSION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Chris Calder</dc:creator>
  <cp:keywords/>
  <dc:description>generated using python-pptx</dc:description>
  <cp:lastModifiedBy>Chris Calder</cp:lastModifiedBy>
  <cp:revision>6</cp:revision>
  <dcterms:created xsi:type="dcterms:W3CDTF">2013-01-27T09:14:16Z</dcterms:created>
  <dcterms:modified xsi:type="dcterms:W3CDTF">2025-12-28T21:48:51Z</dcterms:modified>
  <cp:category/>
</cp:coreProperties>
</file>